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362" r:id="rId2"/>
    <p:sldId id="260" r:id="rId3"/>
    <p:sldId id="363" r:id="rId4"/>
    <p:sldId id="367" r:id="rId5"/>
    <p:sldId id="364" r:id="rId6"/>
    <p:sldId id="365" r:id="rId7"/>
    <p:sldId id="366" r:id="rId8"/>
    <p:sldId id="368" r:id="rId9"/>
    <p:sldId id="369" r:id="rId10"/>
    <p:sldId id="370" r:id="rId11"/>
    <p:sldId id="371" r:id="rId12"/>
    <p:sldId id="372" r:id="rId13"/>
    <p:sldId id="373" r:id="rId14"/>
    <p:sldId id="374" r:id="rId15"/>
    <p:sldId id="376" r:id="rId16"/>
    <p:sldId id="377" r:id="rId17"/>
    <p:sldId id="36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p:scale>
          <a:sx n="70" d="100"/>
          <a:sy n="70" d="100"/>
        </p:scale>
        <p:origin x="1166" y="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30903-814C-42DE-88C1-967B5FDD450B}" type="datetimeFigureOut">
              <a:rPr lang="en-US" smtClean="0"/>
              <a:t>6/17/2022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C9EF3-EF9C-4BC6-9ED4-135EB13F2C0D}" type="slidenum">
              <a:rPr lang="en-US" smtClean="0"/>
              <a:t>‹#›</a:t>
            </a:fld>
            <a:endParaRPr lang="en-US"/>
          </a:p>
        </p:txBody>
      </p:sp>
    </p:spTree>
    <p:extLst>
      <p:ext uri="{BB962C8B-B14F-4D97-AF65-F5344CB8AC3E}">
        <p14:creationId xmlns:p14="http://schemas.microsoft.com/office/powerpoint/2010/main" val="338074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chinelearningmastery.com/how-to-implement-major-architecture-innovations-for-convolutional-neural-network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openai.com/blog/clip/#rf19" TargetMode="External"/><Relationship Id="rId3" Type="http://schemas.openxmlformats.org/officeDocument/2006/relationships/hyperlink" Target="https://openai.com/blog/clip/#rf14" TargetMode="External"/><Relationship Id="rId7" Type="http://schemas.openxmlformats.org/officeDocument/2006/relationships/hyperlink" Target="https://openai.com/blog/clip/#rf18" TargetMode="External"/><Relationship Id="rId12" Type="http://schemas.openxmlformats.org/officeDocument/2006/relationships/hyperlink" Target="https://openai.com/blog/clip/#rf23"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openai.com/blog/clip/#rf17" TargetMode="External"/><Relationship Id="rId11" Type="http://schemas.openxmlformats.org/officeDocument/2006/relationships/hyperlink" Target="https://openai.com/blog/clip/#rf22" TargetMode="External"/><Relationship Id="rId5" Type="http://schemas.openxmlformats.org/officeDocument/2006/relationships/hyperlink" Target="https://openai.com/blog/clip/#rf16" TargetMode="External"/><Relationship Id="rId10" Type="http://schemas.openxmlformats.org/officeDocument/2006/relationships/hyperlink" Target="https://openai.com/blog/clip/#rf21" TargetMode="External"/><Relationship Id="rId4" Type="http://schemas.openxmlformats.org/officeDocument/2006/relationships/hyperlink" Target="https://openai.com/blog/clip/#rf15" TargetMode="External"/><Relationship Id="rId9" Type="http://schemas.openxmlformats.org/officeDocument/2006/relationships/hyperlink" Target="https://openai.com/blog/clip/#rf2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B1BC9EF3-EF9C-4BC6-9ED4-135EB13F2C0D}" type="slidenum">
              <a:rPr lang="en-US" smtClean="0"/>
              <a:t>1</a:t>
            </a:fld>
            <a:endParaRPr lang="en-US"/>
          </a:p>
        </p:txBody>
      </p:sp>
    </p:spTree>
    <p:extLst>
      <p:ext uri="{BB962C8B-B14F-4D97-AF65-F5344CB8AC3E}">
        <p14:creationId xmlns:p14="http://schemas.microsoft.com/office/powerpoint/2010/main" val="3848699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Variations between two images by interpolating their CLIP image embedding and then decoding</a:t>
            </a:r>
          </a:p>
          <a:p>
            <a:pPr algn="l"/>
            <a:r>
              <a:rPr lang="en-US" sz="1800" b="0" i="0" u="none" strike="noStrike" baseline="0" dirty="0">
                <a:latin typeface="NimbusRomNo9L-Regu"/>
              </a:rPr>
              <a:t>with a diffusion model. We fix the decoder seed across each row. The intermediate variations naturally blend</a:t>
            </a:r>
          </a:p>
          <a:p>
            <a:pPr algn="l"/>
            <a:r>
              <a:rPr lang="en-US" sz="1800" b="0" i="0" u="none" strike="noStrike" baseline="0" dirty="0">
                <a:latin typeface="NimbusRomNo9L-Regu"/>
              </a:rPr>
              <a:t>the content and style from both input images</a:t>
            </a:r>
          </a:p>
          <a:p>
            <a:pPr algn="l"/>
            <a:endParaRPr lang="en-US" sz="18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u="sng" dirty="0" err="1">
                <a:solidFill>
                  <a:srgbClr val="1A0DAB"/>
                </a:solidFill>
                <a:effectLst/>
                <a:latin typeface="arial" panose="020B0604020202020204" pitchFamily="34" charset="0"/>
                <a:hlinkClick r:id="rId3"/>
              </a:rPr>
              <a:t>Denoising</a:t>
            </a:r>
            <a:r>
              <a:rPr lang="fr-FR" b="0" i="0" u="sng" dirty="0">
                <a:solidFill>
                  <a:srgbClr val="1A0DAB"/>
                </a:solidFill>
                <a:effectLst/>
                <a:latin typeface="arial" panose="020B0604020202020204" pitchFamily="34" charset="0"/>
                <a:hlinkClick r:id="rId3"/>
              </a:rPr>
              <a:t> Diffusion </a:t>
            </a:r>
            <a:r>
              <a:rPr lang="fr-FR" b="0" i="0" u="sng" dirty="0" err="1">
                <a:solidFill>
                  <a:srgbClr val="1A0DAB"/>
                </a:solidFill>
                <a:effectLst/>
                <a:latin typeface="arial" panose="020B0604020202020204" pitchFamily="34" charset="0"/>
                <a:hlinkClick r:id="rId3"/>
              </a:rPr>
              <a:t>Implicit</a:t>
            </a:r>
            <a:r>
              <a:rPr lang="fr-FR" b="0" i="0" u="sng" dirty="0">
                <a:solidFill>
                  <a:srgbClr val="1A0DAB"/>
                </a:solidFill>
                <a:effectLst/>
                <a:latin typeface="arial" panose="020B0604020202020204" pitchFamily="34" charset="0"/>
                <a:hlinkClick r:id="rId3"/>
              </a:rPr>
              <a:t> </a:t>
            </a:r>
            <a:r>
              <a:rPr lang="fr-FR" b="0" i="0" u="sng" dirty="0" err="1">
                <a:solidFill>
                  <a:srgbClr val="1A0DAB"/>
                </a:solidFill>
                <a:effectLst/>
                <a:latin typeface="arial" panose="020B0604020202020204" pitchFamily="34" charset="0"/>
                <a:hlinkClick r:id="rId3"/>
              </a:rPr>
              <a:t>Models</a:t>
            </a:r>
            <a:r>
              <a:rPr lang="fr-FR" b="0" i="0" u="sng" dirty="0">
                <a:solidFill>
                  <a:srgbClr val="1A0DAB"/>
                </a:solidFill>
                <a:effectLst/>
                <a:latin typeface="arial" panose="020B0604020202020204" pitchFamily="34" charset="0"/>
                <a:hlinkClick r:id="rId3"/>
              </a:rPr>
              <a:t> – </a:t>
            </a:r>
            <a:r>
              <a:rPr lang="fr-FR" b="0" i="0" u="sng" dirty="0" err="1">
                <a:solidFill>
                  <a:srgbClr val="1A0DAB"/>
                </a:solidFill>
                <a:effectLst/>
                <a:latin typeface="arial" panose="020B0604020202020204" pitchFamily="34" charset="0"/>
                <a:hlinkClick r:id="rId3"/>
              </a:rPr>
              <a:t>arXiv</a:t>
            </a:r>
            <a:endParaRPr lang="fr-FR" b="0" i="0" u="sng" dirty="0">
              <a:solidFill>
                <a:srgbClr val="1A0DAB"/>
              </a:solidFill>
              <a:effectLst/>
              <a:latin typeface="arial" panose="020B0604020202020204"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spherical interpolation</a:t>
            </a:r>
            <a:endParaRPr lang="fr-FR" b="0" i="0" u="sng" dirty="0">
              <a:solidFill>
                <a:srgbClr val="1A0DAB"/>
              </a:solidFill>
              <a:effectLst/>
              <a:latin typeface="arial" panose="020B0604020202020204" pitchFamily="34" charset="0"/>
              <a:hlinkClick r:id="rId3"/>
            </a:endParaRPr>
          </a:p>
          <a:p>
            <a:pPr algn="l"/>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10</a:t>
            </a:fld>
            <a:endParaRPr lang="en-US"/>
          </a:p>
        </p:txBody>
      </p:sp>
    </p:spTree>
    <p:extLst>
      <p:ext uri="{BB962C8B-B14F-4D97-AF65-F5344CB8AC3E}">
        <p14:creationId xmlns:p14="http://schemas.microsoft.com/office/powerpoint/2010/main" val="3403677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Text diffs applied to images by interpolating between their CLIP image embeddings and a </a:t>
            </a:r>
            <a:r>
              <a:rPr lang="en-US" sz="1800" b="0" i="0" u="none" strike="noStrike" baseline="0" dirty="0" err="1">
                <a:latin typeface="NimbusRomNo9L-Regu"/>
              </a:rPr>
              <a:t>normalised</a:t>
            </a:r>
            <a:endParaRPr lang="en-US" sz="1800" b="0" i="0" u="none" strike="noStrike" baseline="0" dirty="0">
              <a:latin typeface="NimbusRomNo9L-Regu"/>
            </a:endParaRPr>
          </a:p>
          <a:p>
            <a:pPr algn="l"/>
            <a:r>
              <a:rPr lang="en-US" sz="1800" b="0" i="0" u="none" strike="noStrike" baseline="0" dirty="0">
                <a:latin typeface="NimbusRomNo9L-Regu"/>
              </a:rPr>
              <a:t>difference of the CLIP text embeddings produced from the two descriptions. We also perform DDIM inversion</a:t>
            </a:r>
          </a:p>
          <a:p>
            <a:pPr algn="l"/>
            <a:r>
              <a:rPr lang="en-US" sz="1800" b="0" i="0" u="none" strike="noStrike" baseline="0" dirty="0">
                <a:latin typeface="NimbusRomNo9L-Regu"/>
              </a:rPr>
              <a:t>to perfectly reconstruct the input image in the first column, and fix the decoder DDIM noise across each row.</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11</a:t>
            </a:fld>
            <a:endParaRPr lang="en-US"/>
          </a:p>
        </p:txBody>
      </p:sp>
    </p:spTree>
    <p:extLst>
      <p:ext uri="{BB962C8B-B14F-4D97-AF65-F5344CB8AC3E}">
        <p14:creationId xmlns:p14="http://schemas.microsoft.com/office/powerpoint/2010/main" val="321559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Samples using different conditioning signals for the </a:t>
            </a:r>
            <a:r>
              <a:rPr lang="en-US" sz="1800" b="0" i="0" u="none" strike="noStrike" baseline="0" dirty="0">
                <a:latin typeface="NimbusRomNo9L-ReguItal"/>
              </a:rPr>
              <a:t>same </a:t>
            </a:r>
            <a:r>
              <a:rPr lang="en-US" sz="1800" b="0" i="0" u="none" strike="noStrike" baseline="0" dirty="0">
                <a:latin typeface="NimbusRomNo9L-Regu"/>
              </a:rPr>
              <a:t>decoder. In the first row, we pass the text</a:t>
            </a:r>
          </a:p>
          <a:p>
            <a:pPr algn="l"/>
            <a:r>
              <a:rPr lang="en-US" sz="1800" b="0" i="0" u="none" strike="noStrike" baseline="0" dirty="0">
                <a:latin typeface="NimbusRomNo9L-Regu"/>
              </a:rPr>
              <a:t>caption to the decoder, and pass a zero vector for the CLIP embedding. In the second row, we pass both the</a:t>
            </a:r>
          </a:p>
          <a:p>
            <a:pPr algn="l"/>
            <a:r>
              <a:rPr lang="en-US" sz="1800" b="0" i="0" u="none" strike="noStrike" baseline="0" dirty="0">
                <a:latin typeface="NimbusRomNo9L-Regu"/>
              </a:rPr>
              <a:t>text caption and the CLIP text embedding of the caption. In the third row, we pass the text and a CLIP image</a:t>
            </a:r>
          </a:p>
          <a:p>
            <a:pPr algn="l"/>
            <a:r>
              <a:rPr lang="en-US" sz="1800" b="0" i="0" u="none" strike="noStrike" baseline="0" dirty="0">
                <a:latin typeface="NimbusRomNo9L-Regu"/>
              </a:rPr>
              <a:t>embedding generated by an autoregressive prior for the given caption. Note that this decoder is only trained</a:t>
            </a:r>
          </a:p>
          <a:p>
            <a:pPr algn="l"/>
            <a:r>
              <a:rPr lang="en-US" sz="1800" b="0" i="0" u="none" strike="noStrike" baseline="0" dirty="0">
                <a:latin typeface="NimbusRomNo9L-Regu"/>
              </a:rPr>
              <a:t>to do the text-to-image generation task (without the CLIP image representation) 5% of the time.</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12</a:t>
            </a:fld>
            <a:endParaRPr lang="en-US"/>
          </a:p>
        </p:txBody>
      </p:sp>
    </p:spTree>
    <p:extLst>
      <p:ext uri="{BB962C8B-B14F-4D97-AF65-F5344CB8AC3E}">
        <p14:creationId xmlns:p14="http://schemas.microsoft.com/office/powerpoint/2010/main" val="3016972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1" dirty="0">
                <a:solidFill>
                  <a:srgbClr val="555555"/>
                </a:solidFill>
                <a:effectLst/>
                <a:latin typeface="Helvetica Neue"/>
              </a:rPr>
              <a:t>For the evaluation of the performance of GANs at image generation, we introduce the “</a:t>
            </a:r>
            <a:r>
              <a:rPr lang="en-US" sz="2800" b="0" i="1" dirty="0" err="1">
                <a:solidFill>
                  <a:srgbClr val="555555"/>
                </a:solidFill>
                <a:effectLst/>
                <a:latin typeface="Helvetica Neue"/>
              </a:rPr>
              <a:t>Frechet</a:t>
            </a:r>
            <a:r>
              <a:rPr lang="en-US" sz="2800" b="0" i="1" dirty="0">
                <a:solidFill>
                  <a:srgbClr val="555555"/>
                </a:solidFill>
                <a:effectLst/>
                <a:latin typeface="Helvetica Neue"/>
              </a:rPr>
              <a:t> Inception Distance” (FID) which captures the similarity of generated images to real ones better than the Inception Score.</a:t>
            </a:r>
          </a:p>
          <a:p>
            <a:pPr algn="l"/>
            <a:endParaRPr lang="en-US" sz="2800" b="0" i="1" u="none" strike="noStrike" baseline="0" dirty="0">
              <a:solidFill>
                <a:srgbClr val="555555"/>
              </a:solidFill>
              <a:effectLst/>
              <a:latin typeface="Helvetica Neue"/>
            </a:endParaRPr>
          </a:p>
          <a:p>
            <a:pPr algn="l"/>
            <a:r>
              <a:rPr lang="en-US" sz="2800" b="0" i="0" dirty="0">
                <a:solidFill>
                  <a:srgbClr val="555555"/>
                </a:solidFill>
                <a:effectLst/>
                <a:latin typeface="Helvetica Neue"/>
              </a:rPr>
              <a:t>The inception score estimates the quality of a collection of synthetic images based on how well the top-performing image classification model </a:t>
            </a:r>
            <a:r>
              <a:rPr lang="en-US" sz="2800" b="0" i="0" u="none" strike="noStrike" dirty="0">
                <a:solidFill>
                  <a:srgbClr val="428BCA"/>
                </a:solidFill>
                <a:effectLst/>
                <a:latin typeface="Helvetica Neue"/>
                <a:hlinkClick r:id="rId3"/>
              </a:rPr>
              <a:t>Inception v3</a:t>
            </a:r>
            <a:r>
              <a:rPr lang="en-US" sz="2800" b="0" i="0" dirty="0">
                <a:solidFill>
                  <a:srgbClr val="555555"/>
                </a:solidFill>
                <a:effectLst/>
                <a:latin typeface="Helvetica Neue"/>
              </a:rPr>
              <a:t> classifies them as one of 1,000 known objects. The scores combine both the confidence of the conditional class predictions for each synthetic image (quality) and the integral of the marginal probability of the predicted classes (diversity).</a:t>
            </a:r>
            <a:endParaRPr lang="en-US" sz="2800" b="0" i="1" u="none" strike="noStrike" baseline="0" dirty="0">
              <a:solidFill>
                <a:srgbClr val="555555"/>
              </a:solidFill>
              <a:effectLst/>
              <a:latin typeface="Helvetica Neue"/>
            </a:endParaRPr>
          </a:p>
          <a:p>
            <a:pPr algn="l"/>
            <a:endParaRPr lang="en-US" sz="2800" b="0" i="1" u="none" strike="noStrike" baseline="0" dirty="0">
              <a:solidFill>
                <a:srgbClr val="555555"/>
              </a:solidFill>
              <a:effectLst/>
              <a:latin typeface="Helvetica Neue"/>
            </a:endParaRPr>
          </a:p>
          <a:p>
            <a:pPr algn="l"/>
            <a:r>
              <a:rPr lang="en-US" sz="2800" b="0" i="0" dirty="0">
                <a:solidFill>
                  <a:srgbClr val="555555"/>
                </a:solidFill>
                <a:effectLst/>
                <a:latin typeface="Helvetica Neue"/>
              </a:rPr>
              <a:t>The inception score does not capture how synthetic images compare to real images. The goal in developing the FID score was to evaluate synthetic images based on the statistics of a collection of synthetic images compared to the statistics of a collection of real images from the target domain.</a:t>
            </a:r>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en-US" sz="1800" b="0" i="0" u="none" strike="noStrike" baseline="0" dirty="0">
                <a:latin typeface="NimbusRomNo9L-Regu"/>
              </a:rPr>
              <a:t>Samples when increasing guidance scale for both </a:t>
            </a:r>
            <a:r>
              <a:rPr lang="en-US" sz="1800" b="0" i="0" u="none" strike="noStrike" baseline="0" dirty="0" err="1">
                <a:latin typeface="NimbusRomNo9L-Regu"/>
              </a:rPr>
              <a:t>unCLIP</a:t>
            </a:r>
            <a:r>
              <a:rPr lang="en-US" sz="1800" b="0" i="0" u="none" strike="noStrike" baseline="0" dirty="0">
                <a:latin typeface="NimbusRomNo9L-Regu"/>
              </a:rPr>
              <a:t> and GLIDE, using the prompt, “A green</a:t>
            </a:r>
          </a:p>
          <a:p>
            <a:pPr algn="l"/>
            <a:r>
              <a:rPr lang="en-US" sz="1800" b="0" i="0" u="none" strike="noStrike" baseline="0" dirty="0">
                <a:latin typeface="NimbusRomNo9L-Regu"/>
              </a:rPr>
              <a:t>vase filled with red roses sitting on top of table.” For </a:t>
            </a:r>
            <a:r>
              <a:rPr lang="en-US" sz="1800" b="0" i="0" u="none" strike="noStrike" baseline="0" dirty="0" err="1">
                <a:latin typeface="NimbusRomNo9L-Regu"/>
              </a:rPr>
              <a:t>unCLIP</a:t>
            </a:r>
            <a:r>
              <a:rPr lang="en-US" sz="1800" b="0" i="0" u="none" strike="noStrike" baseline="0" dirty="0">
                <a:latin typeface="NimbusRomNo9L-Regu"/>
              </a:rPr>
              <a:t>, we fix the latent vectors sampled from the prior,</a:t>
            </a:r>
          </a:p>
          <a:p>
            <a:pPr algn="l"/>
            <a:r>
              <a:rPr lang="en-US" sz="1800" b="0" i="0" u="none" strike="noStrike" baseline="0" dirty="0">
                <a:latin typeface="NimbusRomNo9L-Regu"/>
              </a:rPr>
              <a:t>and only vary the guidance scale of the decoder. For both models, we fix the diffusion noise seed for each</a:t>
            </a:r>
          </a:p>
          <a:p>
            <a:pPr algn="l"/>
            <a:r>
              <a:rPr lang="en-US" sz="1800" b="0" i="0" u="none" strike="noStrike" baseline="0" dirty="0">
                <a:latin typeface="NimbusRomNo9L-Regu"/>
              </a:rPr>
              <a:t>column. Samples from </a:t>
            </a:r>
            <a:r>
              <a:rPr lang="en-US" sz="1800" b="0" i="0" u="none" strike="noStrike" baseline="0" dirty="0" err="1">
                <a:latin typeface="NimbusRomNo9L-Regu"/>
              </a:rPr>
              <a:t>unCLIP</a:t>
            </a:r>
            <a:r>
              <a:rPr lang="en-US" sz="1800" b="0" i="0" u="none" strike="noStrike" baseline="0" dirty="0">
                <a:latin typeface="NimbusRomNo9L-Regu"/>
              </a:rPr>
              <a:t> improve in quality (more realistic lighting and shadows) but do not change in</a:t>
            </a:r>
          </a:p>
          <a:p>
            <a:pPr algn="l"/>
            <a:r>
              <a:rPr lang="en-US" sz="1800" b="0" i="0" u="none" strike="noStrike" baseline="0" dirty="0">
                <a:latin typeface="NimbusRomNo9L-Regu"/>
              </a:rPr>
              <a:t>content as we increase guidance scale, preserving semantic diversity even at high decoder guidance scales.</a:t>
            </a:r>
          </a:p>
          <a:p>
            <a:pPr algn="l"/>
            <a:endParaRPr lang="en-US" sz="1800" b="0" i="0" u="none" strike="noStrike" baseline="0" dirty="0">
              <a:latin typeface="NimbusRomNo9L-Regu"/>
            </a:endParaRPr>
          </a:p>
          <a:p>
            <a:pPr algn="l"/>
            <a:r>
              <a:rPr lang="en-US" sz="1800" b="0" i="0" u="none" strike="noStrike" baseline="0" dirty="0">
                <a:latin typeface="NimbusRomNo9L-Regu"/>
              </a:rPr>
              <a:t>Human evaluations comparing </a:t>
            </a:r>
            <a:r>
              <a:rPr lang="en-US" sz="1800" b="0" i="0" u="none" strike="noStrike" baseline="0" dirty="0" err="1">
                <a:latin typeface="NimbusRomNo9L-Regu"/>
              </a:rPr>
              <a:t>unCLIP</a:t>
            </a:r>
            <a:r>
              <a:rPr lang="en-US" sz="1800" b="0" i="0" u="none" strike="noStrike" baseline="0" dirty="0">
                <a:latin typeface="NimbusRomNo9L-Regu"/>
              </a:rPr>
              <a:t> to GLIDE. We compare to both the AR and diffusion prior</a:t>
            </a:r>
          </a:p>
          <a:p>
            <a:pPr algn="l"/>
            <a:r>
              <a:rPr lang="en-US" sz="1800" b="0" i="0" u="none" strike="noStrike" baseline="0" dirty="0">
                <a:latin typeface="NimbusRomNo9L-Regu"/>
              </a:rPr>
              <a:t>for </a:t>
            </a:r>
            <a:r>
              <a:rPr lang="en-US" sz="1800" b="0" i="0" u="none" strike="noStrike" baseline="0" dirty="0" err="1">
                <a:latin typeface="NimbusRomNo9L-Regu"/>
              </a:rPr>
              <a:t>unCLIP</a:t>
            </a:r>
            <a:r>
              <a:rPr lang="en-US" sz="1800" b="0" i="0" u="none" strike="noStrike" baseline="0" dirty="0">
                <a:latin typeface="NimbusRomNo9L-Regu"/>
              </a:rPr>
              <a:t>. Reported figures are 95% confidence intervals of the probability that the </a:t>
            </a:r>
            <a:r>
              <a:rPr lang="en-US" sz="1800" b="0" i="0" u="none" strike="noStrike" baseline="0" dirty="0" err="1">
                <a:latin typeface="NimbusRomNo9L-Regu"/>
              </a:rPr>
              <a:t>unCLIP</a:t>
            </a:r>
            <a:r>
              <a:rPr lang="en-US" sz="1800" b="0" i="0" u="none" strike="noStrike" baseline="0" dirty="0">
                <a:latin typeface="NimbusRomNo9L-Regu"/>
              </a:rPr>
              <a:t> model specified</a:t>
            </a:r>
          </a:p>
          <a:p>
            <a:pPr algn="l"/>
            <a:r>
              <a:rPr lang="en-US" sz="1800" b="0" i="0" u="none" strike="noStrike" baseline="0" dirty="0">
                <a:latin typeface="NimbusRomNo9L-Regu"/>
              </a:rPr>
              <a:t>by the row beats GLIDE. Sampling hyperparameters for all models were swept to optimize an automated</a:t>
            </a:r>
          </a:p>
          <a:p>
            <a:pPr algn="l"/>
            <a:r>
              <a:rPr lang="en-US" sz="1800" b="0" i="0" u="none" strike="noStrike" baseline="0" dirty="0">
                <a:latin typeface="NimbusRomNo9L-Regu"/>
              </a:rPr>
              <a:t>proxy for human photorealism evaluations.</a:t>
            </a:r>
          </a:p>
          <a:p>
            <a:pPr algn="l"/>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en-US" sz="1800" b="0" i="0" u="none" strike="noStrike" baseline="0" dirty="0">
                <a:latin typeface="NimbusRomNo9L-Regu"/>
              </a:rPr>
              <a:t>Comparison of FID on MS-COCO </a:t>
            </a:r>
            <a:r>
              <a:rPr lang="en-US" sz="1800" b="0" i="0" u="none" strike="noStrike" baseline="0" dirty="0">
                <a:latin typeface="CMR10"/>
              </a:rPr>
              <a:t>256 </a:t>
            </a:r>
            <a:r>
              <a:rPr lang="en-US" sz="1800" b="0" i="0" u="none" strike="noStrike" baseline="0" dirty="0">
                <a:latin typeface="CMSY10"/>
              </a:rPr>
              <a:t> </a:t>
            </a:r>
            <a:r>
              <a:rPr lang="en-US" sz="1800" b="0" i="0" u="none" strike="noStrike" baseline="0" dirty="0">
                <a:latin typeface="CMR10"/>
              </a:rPr>
              <a:t>256</a:t>
            </a:r>
            <a:r>
              <a:rPr lang="en-US" sz="1800" b="0" i="0" u="none" strike="noStrike" baseline="0" dirty="0">
                <a:latin typeface="NimbusRomNo9L-Regu"/>
              </a:rPr>
              <a:t>. We use guidance scale 1.25 for the decoder for both</a:t>
            </a:r>
          </a:p>
          <a:p>
            <a:pPr algn="l"/>
            <a:r>
              <a:rPr lang="en-US" sz="1800" b="0" i="0" u="none" strike="noStrike" baseline="0" dirty="0">
                <a:latin typeface="NimbusRomNo9L-Regu"/>
              </a:rPr>
              <a:t>the AR and diffusion prior, and achieve the best results using the diffusion prior.</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13</a:t>
            </a:fld>
            <a:endParaRPr lang="en-US"/>
          </a:p>
        </p:txBody>
      </p:sp>
    </p:spTree>
    <p:extLst>
      <p:ext uri="{BB962C8B-B14F-4D97-AF65-F5344CB8AC3E}">
        <p14:creationId xmlns:p14="http://schemas.microsoft.com/office/powerpoint/2010/main" val="2182470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Samples from </a:t>
            </a:r>
            <a:r>
              <a:rPr lang="en-US" sz="1800" b="0" i="0" u="none" strike="noStrike" baseline="0" dirty="0" err="1">
                <a:latin typeface="NimbusRomNo9L-Regu"/>
              </a:rPr>
              <a:t>unCLIP</a:t>
            </a:r>
            <a:r>
              <a:rPr lang="en-US" sz="1800" b="0" i="0" u="none" strike="noStrike" baseline="0" dirty="0">
                <a:latin typeface="NimbusRomNo9L-Regu"/>
              </a:rPr>
              <a:t> and GLIDE for the prompt “a red cube on top of a blue cube”.</a:t>
            </a:r>
          </a:p>
          <a:p>
            <a:pPr algn="l"/>
            <a:endParaRPr lang="en-US" sz="1800" b="0" i="0" u="none" strike="noStrike" baseline="0" dirty="0">
              <a:latin typeface="NimbusRomNo9L-Regu"/>
            </a:endParaRPr>
          </a:p>
          <a:p>
            <a:pPr algn="l"/>
            <a:r>
              <a:rPr lang="en-US" sz="1800" b="0" i="0" u="none" strike="noStrike" baseline="0" dirty="0">
                <a:latin typeface="NimbusRomNo9L-Regu"/>
              </a:rPr>
              <a:t>Reconstructions from the decoder for difficult binding problems. We find that the reconstructions</a:t>
            </a:r>
          </a:p>
          <a:p>
            <a:pPr algn="l"/>
            <a:r>
              <a:rPr lang="en-US" sz="1800" b="0" i="0" u="none" strike="noStrike" baseline="0" dirty="0">
                <a:latin typeface="NimbusRomNo9L-Regu"/>
              </a:rPr>
              <a:t>mix up objects and attributes. In the first two examples, the model mixes up the color of two objects. In the</a:t>
            </a:r>
          </a:p>
          <a:p>
            <a:pPr algn="l"/>
            <a:r>
              <a:rPr lang="en-US" sz="1800" b="0" i="0" u="none" strike="noStrike" baseline="0" dirty="0">
                <a:latin typeface="NimbusRomNo9L-Regu"/>
              </a:rPr>
              <a:t>rightmost example, the model does not reliably reconstruct the relative size of two objects.</a:t>
            </a:r>
          </a:p>
          <a:p>
            <a:pPr algn="l"/>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en-US" sz="1800" b="0" i="0" u="none" strike="noStrike" baseline="0" dirty="0">
                <a:latin typeface="NimbusRomNo9L-Regu"/>
              </a:rPr>
              <a:t>Samples from </a:t>
            </a:r>
            <a:r>
              <a:rPr lang="en-US" sz="1800" b="0" i="0" u="none" strike="noStrike" baseline="0" dirty="0" err="1">
                <a:latin typeface="NimbusRomNo9L-Regu"/>
              </a:rPr>
              <a:t>unCLIP</a:t>
            </a:r>
            <a:r>
              <a:rPr lang="en-US" sz="1800" b="0" i="0" u="none" strike="noStrike" baseline="0" dirty="0">
                <a:latin typeface="NimbusRomNo9L-Regu"/>
              </a:rPr>
              <a:t> for the prompt, “A sign that says deep learning.”</a:t>
            </a:r>
          </a:p>
          <a:p>
            <a:pPr algn="l"/>
            <a:endParaRPr lang="en-US" sz="1800" b="0" i="0" u="none" strike="noStrike" baseline="0" dirty="0">
              <a:latin typeface="NimbusRomNo9L-Regu"/>
            </a:endParaRPr>
          </a:p>
          <a:p>
            <a:pPr algn="l"/>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14</a:t>
            </a:fld>
            <a:endParaRPr lang="en-US"/>
          </a:p>
        </p:txBody>
      </p:sp>
    </p:spTree>
    <p:extLst>
      <p:ext uri="{BB962C8B-B14F-4D97-AF65-F5344CB8AC3E}">
        <p14:creationId xmlns:p14="http://schemas.microsoft.com/office/powerpoint/2010/main" val="344960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15</a:t>
            </a:fld>
            <a:endParaRPr lang="en-US"/>
          </a:p>
        </p:txBody>
      </p:sp>
    </p:spTree>
    <p:extLst>
      <p:ext uri="{BB962C8B-B14F-4D97-AF65-F5344CB8AC3E}">
        <p14:creationId xmlns:p14="http://schemas.microsoft.com/office/powerpoint/2010/main" val="3925525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16</a:t>
            </a:fld>
            <a:endParaRPr lang="en-US"/>
          </a:p>
        </p:txBody>
      </p:sp>
    </p:spTree>
    <p:extLst>
      <p:ext uri="{BB962C8B-B14F-4D97-AF65-F5344CB8AC3E}">
        <p14:creationId xmlns:p14="http://schemas.microsoft.com/office/powerpoint/2010/main" val="105195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17</a:t>
            </a:fld>
            <a:endParaRPr lang="en-US"/>
          </a:p>
        </p:txBody>
      </p:sp>
    </p:spTree>
    <p:extLst>
      <p:ext uri="{BB962C8B-B14F-4D97-AF65-F5344CB8AC3E}">
        <p14:creationId xmlns:p14="http://schemas.microsoft.com/office/powerpoint/2010/main" val="159710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2</a:t>
            </a:fld>
            <a:endParaRPr lang="en-US"/>
          </a:p>
        </p:txBody>
      </p:sp>
    </p:spTree>
    <p:extLst>
      <p:ext uri="{BB962C8B-B14F-4D97-AF65-F5344CB8AC3E}">
        <p14:creationId xmlns:p14="http://schemas.microsoft.com/office/powerpoint/2010/main" val="3450545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olfaxAI"/>
              </a:rPr>
              <a:t>CLIP pre-trains an image encoder and a text encoder to predict which images were paired with which texts in our dataset. We then use this behavior to turn CLIP into a zero-shot classifier. We convert all of a dataset’s classes into captions such as “a photo of a </a:t>
            </a:r>
            <a:r>
              <a:rPr lang="en-US" b="0" i="1" dirty="0">
                <a:effectLst/>
                <a:latin typeface="ColfaxAI"/>
              </a:rPr>
              <a:t>dog</a:t>
            </a:r>
            <a:r>
              <a:rPr lang="en-US" b="0" i="0" dirty="0">
                <a:effectLst/>
                <a:latin typeface="ColfaxAI"/>
              </a:rPr>
              <a:t>” and predict the class of the caption CLIP estimates best pairs with a given image.</a:t>
            </a:r>
          </a:p>
          <a:p>
            <a:endParaRPr lang="en-US" b="0" i="0" dirty="0">
              <a:effectLst/>
              <a:latin typeface="ColfaxAI"/>
            </a:endParaRPr>
          </a:p>
          <a:p>
            <a:r>
              <a:rPr lang="en-US" b="1" i="0" dirty="0">
                <a:solidFill>
                  <a:srgbClr val="000000"/>
                </a:solidFill>
                <a:effectLst/>
                <a:latin typeface="Charter"/>
              </a:rPr>
              <a:t>Costly datasets</a:t>
            </a:r>
            <a:r>
              <a:rPr lang="en-US" b="0" i="0" dirty="0">
                <a:solidFill>
                  <a:srgbClr val="000000"/>
                </a:solidFill>
                <a:effectLst/>
                <a:latin typeface="Charter"/>
              </a:rPr>
              <a:t>: Deep learning needs a lot of data, and vision models have traditionally been trained on manually labeled datasets that are expensive to construct and only provide supervision for a limited number of predetermined visual concepts. The ImageNet dataset, one of the largest efforts in this space, required over 25,000 workers to annotate 14 million images for 22,000 object categories. In contrast, CLIP learns from text–image pairs that are already publicly available on the internet. Reducing the need for expensive large labeled datasets has been extensively studied by prior work, notably self-supervised learning,</a:t>
            </a:r>
            <a:r>
              <a:rPr lang="en-US" b="0" i="0" baseline="30000" dirty="0">
                <a:solidFill>
                  <a:srgbClr val="000000"/>
                </a:solidFill>
                <a:effectLst/>
                <a:latin typeface="ColfaxAI"/>
                <a:hlinkClick r:id="rId3"/>
              </a:rPr>
              <a:t>14</a:t>
            </a:r>
            <a:r>
              <a:rPr lang="en-US" b="0" i="0" baseline="30000" dirty="0">
                <a:solidFill>
                  <a:srgbClr val="000000"/>
                </a:solidFill>
                <a:effectLst/>
                <a:latin typeface="ColfaxAI"/>
                <a:hlinkClick r:id="rId4"/>
              </a:rPr>
              <a:t>15</a:t>
            </a:r>
            <a:r>
              <a:rPr lang="en-US" b="0" i="0" baseline="30000" dirty="0">
                <a:solidFill>
                  <a:srgbClr val="000000"/>
                </a:solidFill>
                <a:effectLst/>
                <a:latin typeface="ColfaxAI"/>
                <a:hlinkClick r:id="rId5"/>
              </a:rPr>
              <a:t>16</a:t>
            </a:r>
            <a:r>
              <a:rPr lang="en-US" b="0" i="0" dirty="0">
                <a:solidFill>
                  <a:srgbClr val="000000"/>
                </a:solidFill>
                <a:effectLst/>
                <a:latin typeface="Charter"/>
              </a:rPr>
              <a:t> contrastive methods,</a:t>
            </a:r>
            <a:r>
              <a:rPr lang="en-US" b="0" i="0" baseline="30000" dirty="0">
                <a:solidFill>
                  <a:srgbClr val="000000"/>
                </a:solidFill>
                <a:effectLst/>
                <a:latin typeface="ColfaxAI"/>
                <a:hlinkClick r:id="rId6"/>
              </a:rPr>
              <a:t>17</a:t>
            </a:r>
            <a:r>
              <a:rPr lang="en-US" b="0" i="0" baseline="30000" dirty="0">
                <a:solidFill>
                  <a:srgbClr val="000000"/>
                </a:solidFill>
                <a:effectLst/>
                <a:latin typeface="ColfaxAI"/>
                <a:hlinkClick r:id="rId7"/>
              </a:rPr>
              <a:t>18</a:t>
            </a:r>
            <a:r>
              <a:rPr lang="en-US" b="0" i="0" baseline="30000" dirty="0">
                <a:solidFill>
                  <a:srgbClr val="000000"/>
                </a:solidFill>
                <a:effectLst/>
                <a:latin typeface="ColfaxAI"/>
                <a:hlinkClick r:id="rId8"/>
              </a:rPr>
              <a:t>19</a:t>
            </a:r>
            <a:r>
              <a:rPr lang="en-US" b="0" i="0" baseline="30000" dirty="0">
                <a:solidFill>
                  <a:srgbClr val="000000"/>
                </a:solidFill>
                <a:effectLst/>
                <a:latin typeface="ColfaxAI"/>
                <a:hlinkClick r:id="rId9"/>
              </a:rPr>
              <a:t>20</a:t>
            </a:r>
            <a:r>
              <a:rPr lang="en-US" b="0" i="0" baseline="30000" dirty="0">
                <a:solidFill>
                  <a:srgbClr val="000000"/>
                </a:solidFill>
                <a:effectLst/>
                <a:latin typeface="ColfaxAI"/>
                <a:hlinkClick r:id="rId10"/>
              </a:rPr>
              <a:t>21</a:t>
            </a:r>
            <a:r>
              <a:rPr lang="en-US" b="0" i="0" dirty="0">
                <a:solidFill>
                  <a:srgbClr val="000000"/>
                </a:solidFill>
                <a:effectLst/>
                <a:latin typeface="Charter"/>
              </a:rPr>
              <a:t> self-training approaches,</a:t>
            </a:r>
            <a:r>
              <a:rPr lang="en-US" b="0" i="0" baseline="30000" dirty="0">
                <a:solidFill>
                  <a:srgbClr val="000000"/>
                </a:solidFill>
                <a:effectLst/>
                <a:latin typeface="ColfaxAI"/>
                <a:hlinkClick r:id="rId11"/>
              </a:rPr>
              <a:t>22</a:t>
            </a:r>
            <a:r>
              <a:rPr lang="en-US" b="0" i="0" baseline="30000" dirty="0">
                <a:solidFill>
                  <a:srgbClr val="000000"/>
                </a:solidFill>
                <a:effectLst/>
                <a:latin typeface="ColfaxAI"/>
                <a:hlinkClick r:id="rId12"/>
              </a:rPr>
              <a:t>23</a:t>
            </a:r>
            <a:r>
              <a:rPr lang="en-US" b="0" i="0" dirty="0">
                <a:solidFill>
                  <a:srgbClr val="000000"/>
                </a:solidFill>
                <a:effectLst/>
                <a:latin typeface="Charter"/>
              </a:rPr>
              <a:t> and generative modeling.</a:t>
            </a:r>
            <a:endParaRPr lang="en-US" b="0" i="0" dirty="0">
              <a:solidFill>
                <a:srgbClr val="000000"/>
              </a:solidFill>
              <a:effectLst/>
              <a:latin typeface="ColfaxAI"/>
            </a:endParaRPr>
          </a:p>
          <a:p>
            <a:endParaRPr lang="en-US" b="0" i="0" dirty="0">
              <a:solidFill>
                <a:srgbClr val="000000"/>
              </a:solidFill>
              <a:effectLst/>
              <a:latin typeface="ColfaxAI"/>
            </a:endParaRPr>
          </a:p>
          <a:p>
            <a:r>
              <a:rPr lang="en-US" b="1" i="0" dirty="0">
                <a:solidFill>
                  <a:srgbClr val="000000"/>
                </a:solidFill>
                <a:effectLst/>
                <a:latin typeface="Charter"/>
              </a:rPr>
              <a:t>Narrow</a:t>
            </a:r>
            <a:r>
              <a:rPr lang="en-US" b="0" i="0" dirty="0">
                <a:solidFill>
                  <a:srgbClr val="000000"/>
                </a:solidFill>
                <a:effectLst/>
                <a:latin typeface="Charter"/>
              </a:rPr>
              <a:t>: An ImageNet model is good at predicting the 1000 ImageNet categories, but that’s all it can do “out of the box.” If we wish to perform any other task, an ML practitioner needs to build a new dataset, add an output head, and fine-tune the model. In contrast, CLIP can be adapted to perform a wide variety of visual classification tasks without needing additional training examples. To apply CLIP to a new task, all we need to do is “tell” CLIP’s text-encoder the names of the task’s visual concepts, and it will output a linear classifier of CLIP’s visual representations. The accuracy of this classifier is often competitive with fully supervised models.</a:t>
            </a:r>
            <a:endParaRPr lang="en-US" b="0" i="0" dirty="0">
              <a:solidFill>
                <a:srgbClr val="000000"/>
              </a:solidFill>
              <a:effectLst/>
              <a:latin typeface="ColfaxAI"/>
            </a:endParaRPr>
          </a:p>
          <a:p>
            <a:endParaRPr lang="en-US" b="0" i="0" dirty="0">
              <a:solidFill>
                <a:srgbClr val="000000"/>
              </a:solidFill>
              <a:effectLst/>
              <a:latin typeface="ColfaxAI"/>
            </a:endParaRP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3</a:t>
            </a:fld>
            <a:endParaRPr lang="en-US"/>
          </a:p>
        </p:txBody>
      </p:sp>
    </p:spTree>
    <p:extLst>
      <p:ext uri="{BB962C8B-B14F-4D97-AF65-F5344CB8AC3E}">
        <p14:creationId xmlns:p14="http://schemas.microsoft.com/office/powerpoint/2010/main" val="1115049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A high-level overview of </a:t>
            </a:r>
            <a:r>
              <a:rPr lang="en-US" sz="1800" b="0" i="0" u="none" strike="noStrike" baseline="0" dirty="0" err="1">
                <a:latin typeface="NimbusRomNo9L-Regu"/>
              </a:rPr>
              <a:t>unCLIP</a:t>
            </a:r>
            <a:r>
              <a:rPr lang="en-US" sz="1800" b="0" i="0" u="none" strike="noStrike" baseline="0" dirty="0">
                <a:latin typeface="NimbusRomNo9L-Regu"/>
              </a:rPr>
              <a:t>. Above the dotted line, we depict the CLIP training process,</a:t>
            </a:r>
          </a:p>
          <a:p>
            <a:pPr algn="l"/>
            <a:r>
              <a:rPr lang="en-US" sz="1800" b="0" i="0" u="none" strike="noStrike" baseline="0" dirty="0">
                <a:latin typeface="NimbusRomNo9L-Regu"/>
              </a:rPr>
              <a:t>through which we learn a joint representation space for text and images. Below the dotted line, we depict our</a:t>
            </a:r>
          </a:p>
          <a:p>
            <a:pPr algn="l"/>
            <a:r>
              <a:rPr lang="en-US" sz="1800" b="0" i="0" u="none" strike="noStrike" baseline="0" dirty="0">
                <a:latin typeface="NimbusRomNo9L-Regu"/>
              </a:rPr>
              <a:t>text-to-image generation process: a CLIP text embedding is first fed to an autoregressive or diffusion prior</a:t>
            </a:r>
          </a:p>
          <a:p>
            <a:pPr algn="l"/>
            <a:r>
              <a:rPr lang="en-US" sz="1800" b="0" i="0" u="none" strike="noStrike" baseline="0" dirty="0">
                <a:latin typeface="NimbusRomNo9L-Regu"/>
              </a:rPr>
              <a:t>to produce an image embedding, and then this embedding is used to condition a diffusion decoder which</a:t>
            </a:r>
          </a:p>
          <a:p>
            <a:pPr algn="l"/>
            <a:r>
              <a:rPr lang="en-US" sz="1800" b="0" i="0" u="none" strike="noStrike" baseline="0" dirty="0">
                <a:latin typeface="NimbusRomNo9L-Regu"/>
              </a:rPr>
              <a:t>produces a final image. Note that the CLIP model is frozen during training of the prior and decoder.</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4</a:t>
            </a:fld>
            <a:endParaRPr lang="en-US"/>
          </a:p>
        </p:txBody>
      </p:sp>
    </p:spTree>
    <p:extLst>
      <p:ext uri="{BB962C8B-B14F-4D97-AF65-F5344CB8AC3E}">
        <p14:creationId xmlns:p14="http://schemas.microsoft.com/office/powerpoint/2010/main" val="393773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olfaxAI"/>
              </a:rPr>
              <a:t>=</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5</a:t>
            </a:fld>
            <a:endParaRPr lang="en-US"/>
          </a:p>
        </p:txBody>
      </p:sp>
    </p:spTree>
    <p:extLst>
      <p:ext uri="{BB962C8B-B14F-4D97-AF65-F5344CB8AC3E}">
        <p14:creationId xmlns:p14="http://schemas.microsoft.com/office/powerpoint/2010/main" val="10845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 GLIDE model to take CLIP embeddings in 4 extra tokens + GLIDE text encoder </a:t>
            </a:r>
          </a:p>
          <a:p>
            <a:endParaRPr lang="en-US" dirty="0"/>
          </a:p>
          <a:p>
            <a:r>
              <a:rPr lang="en-US" dirty="0"/>
              <a:t>To enable better guidance, randomly drop CLIP embeddings 10% and text captions</a:t>
            </a:r>
          </a:p>
          <a:p>
            <a:endParaRPr lang="en-US" dirty="0"/>
          </a:p>
          <a:p>
            <a:r>
              <a:rPr lang="en-US" dirty="0"/>
              <a:t>2 </a:t>
            </a:r>
            <a:r>
              <a:rPr lang="en-US" dirty="0" err="1"/>
              <a:t>upsampling</a:t>
            </a:r>
            <a:r>
              <a:rPr lang="en-US" dirty="0"/>
              <a:t> models: 64x64 -&gt; 256x256 -&gt; 1024x1024</a:t>
            </a:r>
          </a:p>
          <a:p>
            <a:endParaRPr lang="en-US" dirty="0"/>
          </a:p>
          <a:p>
            <a:r>
              <a:rPr lang="en-US" dirty="0"/>
              <a:t>Train on random crop ¼  of output size</a:t>
            </a:r>
          </a:p>
        </p:txBody>
      </p:sp>
      <p:sp>
        <p:nvSpPr>
          <p:cNvPr id="4" name="Slide Number Placeholder 3"/>
          <p:cNvSpPr>
            <a:spLocks noGrp="1"/>
          </p:cNvSpPr>
          <p:nvPr>
            <p:ph type="sldNum" sz="quarter" idx="5"/>
          </p:nvPr>
        </p:nvSpPr>
        <p:spPr/>
        <p:txBody>
          <a:bodyPr/>
          <a:lstStyle/>
          <a:p>
            <a:fld id="{B1BC9EF3-EF9C-4BC6-9ED4-135EB13F2C0D}" type="slidenum">
              <a:rPr lang="en-US" smtClean="0"/>
              <a:t>6</a:t>
            </a:fld>
            <a:endParaRPr lang="en-US"/>
          </a:p>
        </p:txBody>
      </p:sp>
    </p:spTree>
    <p:extLst>
      <p:ext uri="{BB962C8B-B14F-4D97-AF65-F5344CB8AC3E}">
        <p14:creationId xmlns:p14="http://schemas.microsoft.com/office/powerpoint/2010/main" val="358478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Autoregressing</a:t>
            </a:r>
            <a:r>
              <a:rPr lang="en-US" dirty="0"/>
              <a:t> Prior </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7</a:t>
            </a:fld>
            <a:endParaRPr lang="en-US"/>
          </a:p>
        </p:txBody>
      </p:sp>
    </p:spTree>
    <p:extLst>
      <p:ext uri="{BB962C8B-B14F-4D97-AF65-F5344CB8AC3E}">
        <p14:creationId xmlns:p14="http://schemas.microsoft.com/office/powerpoint/2010/main" val="255188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Autoregressing</a:t>
            </a:r>
            <a:r>
              <a:rPr lang="en-US" dirty="0"/>
              <a:t> Prior </a:t>
            </a:r>
          </a:p>
          <a:p>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8</a:t>
            </a:fld>
            <a:endParaRPr lang="en-US"/>
          </a:p>
        </p:txBody>
      </p:sp>
    </p:spTree>
    <p:extLst>
      <p:ext uri="{BB962C8B-B14F-4D97-AF65-F5344CB8AC3E}">
        <p14:creationId xmlns:p14="http://schemas.microsoft.com/office/powerpoint/2010/main" val="3049404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Variations of an input image by encoding with CLIP and then decoding with a diffusion model. The</a:t>
            </a:r>
          </a:p>
          <a:p>
            <a:pPr algn="l"/>
            <a:r>
              <a:rPr lang="en-US" sz="1800" b="0" i="0" u="none" strike="noStrike" baseline="0" dirty="0">
                <a:latin typeface="NimbusRomNo9L-Regu"/>
              </a:rPr>
              <a:t>variations preserve both semantic information like presence of a clock in the painting and the overlapping</a:t>
            </a:r>
          </a:p>
          <a:p>
            <a:pPr algn="l"/>
            <a:r>
              <a:rPr lang="en-US" sz="1800" b="0" i="0" u="none" strike="noStrike" baseline="0" dirty="0">
                <a:latin typeface="NimbusRomNo9L-Regu"/>
              </a:rPr>
              <a:t>strokes in the logo, as well as stylistic elements like the surrealism in the painting and the color gradients in</a:t>
            </a:r>
          </a:p>
          <a:p>
            <a:pPr algn="l"/>
            <a:r>
              <a:rPr lang="en-US" sz="1800" b="0" i="0" u="none" strike="noStrike" baseline="0" dirty="0">
                <a:latin typeface="NimbusRomNo9L-Regu"/>
              </a:rPr>
              <a:t>the logo, while varying the non-essential details.</a:t>
            </a:r>
            <a:endParaRPr lang="en-US" dirty="0"/>
          </a:p>
        </p:txBody>
      </p:sp>
      <p:sp>
        <p:nvSpPr>
          <p:cNvPr id="4" name="Slide Number Placeholder 3"/>
          <p:cNvSpPr>
            <a:spLocks noGrp="1"/>
          </p:cNvSpPr>
          <p:nvPr>
            <p:ph type="sldNum" sz="quarter" idx="5"/>
          </p:nvPr>
        </p:nvSpPr>
        <p:spPr/>
        <p:txBody>
          <a:bodyPr/>
          <a:lstStyle/>
          <a:p>
            <a:fld id="{B1BC9EF3-EF9C-4BC6-9ED4-135EB13F2C0D}" type="slidenum">
              <a:rPr lang="en-US" smtClean="0"/>
              <a:t>9</a:t>
            </a:fld>
            <a:endParaRPr lang="en-US"/>
          </a:p>
        </p:txBody>
      </p:sp>
    </p:spTree>
    <p:extLst>
      <p:ext uri="{BB962C8B-B14F-4D97-AF65-F5344CB8AC3E}">
        <p14:creationId xmlns:p14="http://schemas.microsoft.com/office/powerpoint/2010/main" val="371378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128D6-1B40-411F-961B-3A5087E64544}" type="datetime1">
              <a:rPr lang="en-US" smtClean="0"/>
              <a:t>6/17/2022</a:t>
            </a:fld>
            <a:endParaRPr lang="en-US"/>
          </a:p>
        </p:txBody>
      </p:sp>
      <p:sp>
        <p:nvSpPr>
          <p:cNvPr id="5" name="Footer Placeholder 4"/>
          <p:cNvSpPr>
            <a:spLocks noGrp="1"/>
          </p:cNvSpPr>
          <p:nvPr>
            <p:ph type="ftr" sz="quarter" idx="11"/>
          </p:nvPr>
        </p:nvSpPr>
        <p:spPr/>
        <p:txBody>
          <a:bodyPr/>
          <a:lstStyle/>
          <a:p>
            <a:r>
              <a:rPr lang="en-US"/>
              <a:t>text-to-image generation</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88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2F5EA4-05C5-446D-BFFF-E6FE07D0261D}" type="datetime1">
              <a:rPr lang="en-US" smtClean="0"/>
              <a:t>6/17/2022</a:t>
            </a:fld>
            <a:endParaRPr lang="en-US"/>
          </a:p>
        </p:txBody>
      </p:sp>
      <p:sp>
        <p:nvSpPr>
          <p:cNvPr id="5" name="Footer Placeholder 4"/>
          <p:cNvSpPr>
            <a:spLocks noGrp="1"/>
          </p:cNvSpPr>
          <p:nvPr>
            <p:ph type="ftr" sz="quarter" idx="11"/>
          </p:nvPr>
        </p:nvSpPr>
        <p:spPr/>
        <p:txBody>
          <a:bodyPr/>
          <a:lstStyle/>
          <a:p>
            <a:r>
              <a:rPr lang="en-US"/>
              <a:t>text-to-image generation</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41245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5F5BCB-F378-45A1-977A-48695AC183DD}" type="datetime1">
              <a:rPr lang="en-US" smtClean="0"/>
              <a:t>6/17/2022</a:t>
            </a:fld>
            <a:endParaRPr lang="en-US"/>
          </a:p>
        </p:txBody>
      </p:sp>
      <p:sp>
        <p:nvSpPr>
          <p:cNvPr id="5" name="Footer Placeholder 4"/>
          <p:cNvSpPr>
            <a:spLocks noGrp="1"/>
          </p:cNvSpPr>
          <p:nvPr>
            <p:ph type="ftr" sz="quarter" idx="11"/>
          </p:nvPr>
        </p:nvSpPr>
        <p:spPr/>
        <p:txBody>
          <a:bodyPr/>
          <a:lstStyle/>
          <a:p>
            <a:r>
              <a:rPr lang="en-US"/>
              <a:t>text-to-image generation</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9336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F6A05-89C9-4B70-B420-75D46450DCEF}" type="datetime1">
              <a:rPr lang="en-US" smtClean="0"/>
              <a:t>6/17/2022</a:t>
            </a:fld>
            <a:endParaRPr lang="en-US"/>
          </a:p>
        </p:txBody>
      </p:sp>
      <p:sp>
        <p:nvSpPr>
          <p:cNvPr id="5" name="Footer Placeholder 4"/>
          <p:cNvSpPr>
            <a:spLocks noGrp="1"/>
          </p:cNvSpPr>
          <p:nvPr>
            <p:ph type="ftr" sz="quarter" idx="11"/>
          </p:nvPr>
        </p:nvSpPr>
        <p:spPr/>
        <p:txBody>
          <a:bodyPr/>
          <a:lstStyle/>
          <a:p>
            <a:r>
              <a:rPr lang="en-US"/>
              <a:t>text-to-image generation</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337665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6FEB73-F083-4180-A266-EDD1774D3ADC}" type="datetime1">
              <a:rPr lang="en-US" smtClean="0"/>
              <a:t>6/17/2022</a:t>
            </a:fld>
            <a:endParaRPr lang="en-US"/>
          </a:p>
        </p:txBody>
      </p:sp>
      <p:sp>
        <p:nvSpPr>
          <p:cNvPr id="5" name="Footer Placeholder 4"/>
          <p:cNvSpPr>
            <a:spLocks noGrp="1"/>
          </p:cNvSpPr>
          <p:nvPr>
            <p:ph type="ftr" sz="quarter" idx="11"/>
          </p:nvPr>
        </p:nvSpPr>
        <p:spPr/>
        <p:txBody>
          <a:bodyPr/>
          <a:lstStyle/>
          <a:p>
            <a:r>
              <a:rPr lang="en-US"/>
              <a:t>text-to-image generation</a:t>
            </a:r>
          </a:p>
        </p:txBody>
      </p:sp>
      <p:sp>
        <p:nvSpPr>
          <p:cNvPr id="6" name="Slide Number Placeholder 5"/>
          <p:cNvSpPr>
            <a:spLocks noGrp="1"/>
          </p:cNvSpPr>
          <p:nvPr>
            <p:ph type="sldNum" sz="quarter" idx="12"/>
          </p:nvPr>
        </p:nvSpPr>
        <p:spPr/>
        <p:txBody>
          <a:bodyPr/>
          <a:lstStyle/>
          <a:p>
            <a:fld id="{AA39AD06-24D5-4BD7-A5D9-D7D60C8886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3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FEF33F-AB15-400B-8850-936AAD84987A}" type="datetime1">
              <a:rPr lang="en-US" smtClean="0"/>
              <a:t>6/17/2022</a:t>
            </a:fld>
            <a:endParaRPr lang="en-US"/>
          </a:p>
        </p:txBody>
      </p:sp>
      <p:sp>
        <p:nvSpPr>
          <p:cNvPr id="6" name="Footer Placeholder 5"/>
          <p:cNvSpPr>
            <a:spLocks noGrp="1"/>
          </p:cNvSpPr>
          <p:nvPr>
            <p:ph type="ftr" sz="quarter" idx="11"/>
          </p:nvPr>
        </p:nvSpPr>
        <p:spPr/>
        <p:txBody>
          <a:bodyPr/>
          <a:lstStyle/>
          <a:p>
            <a:r>
              <a:rPr lang="en-US"/>
              <a:t>text-to-image generation</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72213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234F3C-B96D-4B82-9BDC-D6DCD167775C}" type="datetime1">
              <a:rPr lang="en-US" smtClean="0"/>
              <a:t>6/17/2022</a:t>
            </a:fld>
            <a:endParaRPr lang="en-US"/>
          </a:p>
        </p:txBody>
      </p:sp>
      <p:sp>
        <p:nvSpPr>
          <p:cNvPr id="8" name="Footer Placeholder 7"/>
          <p:cNvSpPr>
            <a:spLocks noGrp="1"/>
          </p:cNvSpPr>
          <p:nvPr>
            <p:ph type="ftr" sz="quarter" idx="11"/>
          </p:nvPr>
        </p:nvSpPr>
        <p:spPr/>
        <p:txBody>
          <a:bodyPr/>
          <a:lstStyle/>
          <a:p>
            <a:r>
              <a:rPr lang="en-US"/>
              <a:t>text-to-image generation</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538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44C07D-E475-478B-ABE0-3E01BE714975}" type="datetime1">
              <a:rPr lang="en-US" smtClean="0"/>
              <a:t>6/17/2022</a:t>
            </a:fld>
            <a:endParaRPr lang="en-US"/>
          </a:p>
        </p:txBody>
      </p:sp>
      <p:sp>
        <p:nvSpPr>
          <p:cNvPr id="4" name="Footer Placeholder 3"/>
          <p:cNvSpPr>
            <a:spLocks noGrp="1"/>
          </p:cNvSpPr>
          <p:nvPr>
            <p:ph type="ftr" sz="quarter" idx="11"/>
          </p:nvPr>
        </p:nvSpPr>
        <p:spPr/>
        <p:txBody>
          <a:bodyPr/>
          <a:lstStyle/>
          <a:p>
            <a:r>
              <a:rPr lang="en-US"/>
              <a:t>text-to-image generation</a:t>
            </a:r>
          </a:p>
        </p:txBody>
      </p:sp>
      <p:sp>
        <p:nvSpPr>
          <p:cNvPr id="5" name="Slide Number Placeholder 4"/>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92887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3868D94-887F-4D6B-A092-E41EF05EB051}" type="datetime1">
              <a:rPr lang="en-US" smtClean="0"/>
              <a:t>6/17/2022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text-to-image generation</a:t>
            </a:r>
          </a:p>
        </p:txBody>
      </p:sp>
      <p:sp>
        <p:nvSpPr>
          <p:cNvPr id="9" name="Slide Number Placeholder 8"/>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204008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906EAEE-4247-4583-ADA5-4006A38E8A0B}" type="datetime1">
              <a:rPr lang="en-US" smtClean="0"/>
              <a:t>6/17/2022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text-to-image generation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39AD06-24D5-4BD7-A5D9-D7D60C888695}" type="slidenum">
              <a:rPr lang="en-US" smtClean="0"/>
              <a:t>‹#›</a:t>
            </a:fld>
            <a:endParaRPr lang="en-US"/>
          </a:p>
        </p:txBody>
      </p:sp>
    </p:spTree>
    <p:extLst>
      <p:ext uri="{BB962C8B-B14F-4D97-AF65-F5344CB8AC3E}">
        <p14:creationId xmlns:p14="http://schemas.microsoft.com/office/powerpoint/2010/main" val="344611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342397-4143-4B54-A2DC-B4038B9ED9BD}" type="datetime1">
              <a:rPr lang="en-US" smtClean="0"/>
              <a:t>6/17/2022</a:t>
            </a:fld>
            <a:endParaRPr lang="en-US"/>
          </a:p>
        </p:txBody>
      </p:sp>
      <p:sp>
        <p:nvSpPr>
          <p:cNvPr id="6" name="Footer Placeholder 5"/>
          <p:cNvSpPr>
            <a:spLocks noGrp="1"/>
          </p:cNvSpPr>
          <p:nvPr>
            <p:ph type="ftr" sz="quarter" idx="11"/>
          </p:nvPr>
        </p:nvSpPr>
        <p:spPr/>
        <p:txBody>
          <a:bodyPr/>
          <a:lstStyle/>
          <a:p>
            <a:r>
              <a:rPr lang="en-US"/>
              <a:t>text-to-image generation</a:t>
            </a:r>
          </a:p>
        </p:txBody>
      </p:sp>
      <p:sp>
        <p:nvSpPr>
          <p:cNvPr id="7" name="Slide Number Placeholder 6"/>
          <p:cNvSpPr>
            <a:spLocks noGrp="1"/>
          </p:cNvSpPr>
          <p:nvPr>
            <p:ph type="sldNum" sz="quarter" idx="12"/>
          </p:nvPr>
        </p:nvSpPr>
        <p:spPr/>
        <p:txBody>
          <a:bodyPr/>
          <a:lstStyle/>
          <a:p>
            <a:fld id="{AA39AD06-24D5-4BD7-A5D9-D7D60C888695}" type="slidenum">
              <a:rPr lang="en-US" smtClean="0"/>
              <a:t>‹#›</a:t>
            </a:fld>
            <a:endParaRPr lang="en-US"/>
          </a:p>
        </p:txBody>
      </p:sp>
    </p:spTree>
    <p:extLst>
      <p:ext uri="{BB962C8B-B14F-4D97-AF65-F5344CB8AC3E}">
        <p14:creationId xmlns:p14="http://schemas.microsoft.com/office/powerpoint/2010/main" val="128244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A27A8EF-A166-440C-917C-9D8933D582D3}" type="datetime1">
              <a:rPr lang="en-US" smtClean="0"/>
              <a:t>6/17/2022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text-to-image generation</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39AD06-24D5-4BD7-A5D9-D7D60C88869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4422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0777-6440-4CE6-9790-EE8D0C706BB0}"/>
              </a:ext>
            </a:extLst>
          </p:cNvPr>
          <p:cNvSpPr>
            <a:spLocks noGrp="1"/>
          </p:cNvSpPr>
          <p:nvPr>
            <p:ph type="ctrTitle"/>
          </p:nvPr>
        </p:nvSpPr>
        <p:spPr/>
        <p:txBody>
          <a:bodyPr/>
          <a:lstStyle/>
          <a:p>
            <a:r>
              <a:rPr lang="en-US" sz="4000" spc="-5">
                <a:solidFill>
                  <a:prstClr val="black">
                    <a:lumMod val="75000"/>
                    <a:lumOff val="25000"/>
                  </a:prstClr>
                </a:solidFill>
                <a:latin typeface="Calibri" panose="020F0502020204030204"/>
              </a:rPr>
              <a:t>Text-to-Image Generation</a:t>
            </a:r>
            <a:endParaRPr lang="en-US" sz="1800" dirty="0"/>
          </a:p>
        </p:txBody>
      </p:sp>
      <p:sp>
        <p:nvSpPr>
          <p:cNvPr id="3" name="Subtitle 2">
            <a:extLst>
              <a:ext uri="{FF2B5EF4-FFF2-40B4-BE49-F238E27FC236}">
                <a16:creationId xmlns:a16="http://schemas.microsoft.com/office/drawing/2014/main" id="{56E82A29-74A2-464F-9A26-EE8AA77EC479}"/>
              </a:ext>
            </a:extLst>
          </p:cNvPr>
          <p:cNvSpPr>
            <a:spLocks noGrp="1"/>
          </p:cNvSpPr>
          <p:nvPr>
            <p:ph type="subTitle" idx="1"/>
          </p:nvPr>
        </p:nvSpPr>
        <p:spPr>
          <a:xfrm>
            <a:off x="1100051" y="4455620"/>
            <a:ext cx="10058400" cy="1528911"/>
          </a:xfrm>
        </p:spPr>
        <p:txBody>
          <a:bodyPr>
            <a:normAutofit/>
          </a:bodyPr>
          <a:lstStyle/>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a:ln>
                  <a:noFill/>
                </a:ln>
                <a:solidFill>
                  <a:prstClr val="black"/>
                </a:solidFill>
                <a:effectLst/>
                <a:uLnTx/>
                <a:uFillTx/>
                <a:latin typeface="Calibri" panose="020F0502020204030204"/>
                <a:ea typeface="+mn-ea"/>
                <a:cs typeface="Calibri Light"/>
              </a:rPr>
              <a:t>Presentation by TJ LaGrow</a:t>
            </a:r>
          </a:p>
          <a:p>
            <a:pPr marL="1045844" marR="5080" lvl="0" indent="-1033780" defTabSz="457200" rtl="0" eaLnBrk="1" fontAlgn="auto" latinLnBrk="0" hangingPunct="1">
              <a:lnSpc>
                <a:spcPts val="3460"/>
              </a:lnSpc>
              <a:spcBef>
                <a:spcPts val="535"/>
              </a:spcBef>
              <a:spcAft>
                <a:spcPts val="0"/>
              </a:spcAft>
              <a:buClrTx/>
              <a:buSzTx/>
              <a:buFontTx/>
              <a:buNone/>
              <a:tabLst/>
              <a:defRPr/>
            </a:pPr>
            <a:r>
              <a:rPr kumimoji="0" lang="en-US" sz="2000" b="0" i="0" u="none" strike="noStrike" kern="1200" cap="none" spc="-10" normalizeH="0" baseline="0" noProof="0">
                <a:ln>
                  <a:noFill/>
                </a:ln>
                <a:solidFill>
                  <a:prstClr val="black"/>
                </a:solidFill>
                <a:effectLst/>
                <a:uLnTx/>
                <a:uFillTx/>
                <a:latin typeface="Calibri" panose="020F0502020204030204" pitchFamily="34" charset="0"/>
                <a:cs typeface="Calibri" panose="020F0502020204030204" pitchFamily="34" charset="0"/>
              </a:rPr>
              <a:t>TReNDS Center MLBBQ </a:t>
            </a:r>
            <a:endParaRPr kumimoji="0" lang="en-US" sz="20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a:p>
            <a:r>
              <a:rPr lang="en-US" sz="2000">
                <a:solidFill>
                  <a:schemeClr val="tx1"/>
                </a:solidFill>
                <a:latin typeface="Calibri" panose="020F0502020204030204" pitchFamily="34" charset="0"/>
                <a:cs typeface="Calibri" panose="020F0502020204030204" pitchFamily="34" charset="0"/>
              </a:rPr>
              <a:t>6/17/2022</a:t>
            </a:r>
            <a:endParaRPr lang="en-US" sz="2000" dirty="0">
              <a:solidFill>
                <a:schemeClr val="tx1"/>
              </a:solidFill>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80A6CB34-B76A-4193-BF94-03FA275A72C4}"/>
              </a:ext>
            </a:extLst>
          </p:cNvPr>
          <p:cNvSpPr>
            <a:spLocks noGrp="1"/>
          </p:cNvSpPr>
          <p:nvPr>
            <p:ph type="sldNum" sz="quarter" idx="12"/>
          </p:nvPr>
        </p:nvSpPr>
        <p:spPr/>
        <p:txBody>
          <a:bodyPr/>
          <a:lstStyle/>
          <a:p>
            <a:fld id="{AA39AD06-24D5-4BD7-A5D9-D7D60C888695}" type="slidenum">
              <a:rPr lang="en-US" smtClean="0"/>
              <a:t>1</a:t>
            </a:fld>
            <a:endParaRPr lang="en-US"/>
          </a:p>
        </p:txBody>
      </p:sp>
      <p:sp>
        <p:nvSpPr>
          <p:cNvPr id="6" name="TextBox 5">
            <a:extLst>
              <a:ext uri="{FF2B5EF4-FFF2-40B4-BE49-F238E27FC236}">
                <a16:creationId xmlns:a16="http://schemas.microsoft.com/office/drawing/2014/main" id="{6DBA93C0-8C74-496A-AB95-2D47A055009B}"/>
              </a:ext>
            </a:extLst>
          </p:cNvPr>
          <p:cNvSpPr txBox="1"/>
          <p:nvPr/>
        </p:nvSpPr>
        <p:spPr>
          <a:xfrm>
            <a:off x="137154" y="5945159"/>
            <a:ext cx="8536311" cy="400110"/>
          </a:xfrm>
          <a:prstGeom prst="rect">
            <a:avLst/>
          </a:prstGeom>
          <a:noFill/>
        </p:spPr>
        <p:txBody>
          <a:bodyPr wrap="none" rtlCol="0">
            <a:spAutoFit/>
          </a:bodyPr>
          <a:lstStyle/>
          <a:p>
            <a:r>
              <a:rPr lang="en-US" sz="1000" b="0" i="0" dirty="0">
                <a:solidFill>
                  <a:srgbClr val="222222"/>
                </a:solidFill>
                <a:effectLst/>
                <a:latin typeface="Arial" panose="020B0604020202020204" pitchFamily="34" charset="0"/>
              </a:rPr>
              <a:t>Ramesh, Aditya, et al. "Hierarchical text-conditional image generation with clip </a:t>
            </a:r>
            <a:r>
              <a:rPr lang="en-US" sz="1000" b="0" i="0" dirty="0" err="1">
                <a:solidFill>
                  <a:srgbClr val="222222"/>
                </a:solidFill>
                <a:effectLst/>
                <a:latin typeface="Arial" panose="020B0604020202020204" pitchFamily="34" charset="0"/>
              </a:rPr>
              <a:t>latents</a:t>
            </a:r>
            <a:r>
              <a:rPr lang="en-US" sz="1000" b="0" i="0" dirty="0">
                <a:solidFill>
                  <a:srgbClr val="222222"/>
                </a:solidFill>
                <a:effectLst/>
                <a:latin typeface="Arial" panose="020B0604020202020204" pitchFamily="34" charset="0"/>
              </a:rPr>
              <a:t>." </a:t>
            </a:r>
            <a:r>
              <a:rPr lang="en-US" sz="1000" b="0" i="1" dirty="0" err="1">
                <a:solidFill>
                  <a:srgbClr val="222222"/>
                </a:solidFill>
                <a:effectLst/>
                <a:latin typeface="Arial" panose="020B0604020202020204" pitchFamily="34" charset="0"/>
              </a:rPr>
              <a:t>arXiv</a:t>
            </a:r>
            <a:r>
              <a:rPr lang="en-US" sz="1000" b="0" i="1" dirty="0">
                <a:solidFill>
                  <a:srgbClr val="222222"/>
                </a:solidFill>
                <a:effectLst/>
                <a:latin typeface="Arial" panose="020B0604020202020204" pitchFamily="34" charset="0"/>
              </a:rPr>
              <a:t> preprint arXiv:2204.06125</a:t>
            </a:r>
            <a:r>
              <a:rPr lang="en-US" sz="1000" b="0" i="0" dirty="0">
                <a:solidFill>
                  <a:srgbClr val="222222"/>
                </a:solidFill>
                <a:effectLst/>
                <a:latin typeface="Arial" panose="020B0604020202020204" pitchFamily="34" charset="0"/>
              </a:rPr>
              <a:t> (2022)</a:t>
            </a:r>
            <a:r>
              <a:rPr lang="en-US" sz="1000" dirty="0">
                <a:solidFill>
                  <a:srgbClr val="222222"/>
                </a:solidFill>
                <a:latin typeface="Arial" panose="020B0604020202020204" pitchFamily="34" charset="0"/>
              </a:rPr>
              <a:t>.</a:t>
            </a:r>
            <a:endParaRPr lang="en-US" sz="1000" b="0" i="0" dirty="0">
              <a:solidFill>
                <a:srgbClr val="222222"/>
              </a:solidFill>
              <a:effectLst/>
              <a:latin typeface="Arial" panose="020B0604020202020204" pitchFamily="34" charset="0"/>
            </a:endParaRPr>
          </a:p>
          <a:p>
            <a:r>
              <a:rPr lang="en-US" sz="1000" b="0" i="0" dirty="0" err="1">
                <a:solidFill>
                  <a:srgbClr val="222222"/>
                </a:solidFill>
                <a:effectLst/>
                <a:latin typeface="Arial" panose="020B0604020202020204" pitchFamily="34" charset="0"/>
              </a:rPr>
              <a:t>Saharia</a:t>
            </a:r>
            <a:r>
              <a:rPr lang="en-US" sz="1000" b="0" i="0" dirty="0">
                <a:solidFill>
                  <a:srgbClr val="222222"/>
                </a:solidFill>
                <a:effectLst/>
                <a:latin typeface="Arial" panose="020B0604020202020204" pitchFamily="34" charset="0"/>
              </a:rPr>
              <a:t>, Chitwan, et al. "Photorealistic Text-to-Image Diffusion Models with Deep Language Understanding." </a:t>
            </a:r>
            <a:r>
              <a:rPr lang="en-US" sz="1000" b="0" i="1" dirty="0" err="1">
                <a:solidFill>
                  <a:srgbClr val="222222"/>
                </a:solidFill>
                <a:effectLst/>
                <a:latin typeface="Arial" panose="020B0604020202020204" pitchFamily="34" charset="0"/>
              </a:rPr>
              <a:t>arXiv</a:t>
            </a:r>
            <a:r>
              <a:rPr lang="en-US" sz="1000" b="0" i="1" dirty="0">
                <a:solidFill>
                  <a:srgbClr val="222222"/>
                </a:solidFill>
                <a:effectLst/>
                <a:latin typeface="Arial" panose="020B0604020202020204" pitchFamily="34" charset="0"/>
              </a:rPr>
              <a:t> preprint arXiv:2205.11487</a:t>
            </a:r>
            <a:r>
              <a:rPr lang="en-US" sz="1000" b="0" i="0" dirty="0">
                <a:solidFill>
                  <a:srgbClr val="222222"/>
                </a:solidFill>
                <a:effectLst/>
                <a:latin typeface="Arial" panose="020B0604020202020204" pitchFamily="34" charset="0"/>
              </a:rPr>
              <a:t> (2022)</a:t>
            </a:r>
            <a:endParaRPr lang="en-US" sz="1000" dirty="0"/>
          </a:p>
        </p:txBody>
      </p:sp>
      <p:sp>
        <p:nvSpPr>
          <p:cNvPr id="8" name="Footer Placeholder 7">
            <a:extLst>
              <a:ext uri="{FF2B5EF4-FFF2-40B4-BE49-F238E27FC236}">
                <a16:creationId xmlns:a16="http://schemas.microsoft.com/office/drawing/2014/main" id="{A896A207-BBF8-6988-5BF3-366478C26671}"/>
              </a:ext>
            </a:extLst>
          </p:cNvPr>
          <p:cNvSpPr>
            <a:spLocks noGrp="1"/>
          </p:cNvSpPr>
          <p:nvPr>
            <p:ph type="ftr" sz="quarter" idx="11"/>
          </p:nvPr>
        </p:nvSpPr>
        <p:spPr/>
        <p:txBody>
          <a:bodyPr/>
          <a:lstStyle/>
          <a:p>
            <a:r>
              <a:rPr lang="en-US"/>
              <a:t>text-to-image generation</a:t>
            </a:r>
          </a:p>
        </p:txBody>
      </p:sp>
      <p:pic>
        <p:nvPicPr>
          <p:cNvPr id="7" name="Picture 6">
            <a:extLst>
              <a:ext uri="{FF2B5EF4-FFF2-40B4-BE49-F238E27FC236}">
                <a16:creationId xmlns:a16="http://schemas.microsoft.com/office/drawing/2014/main" id="{7C1B988C-AE52-B881-1BF9-DEB1DD9B0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025" y="1161122"/>
            <a:ext cx="5867400" cy="1862128"/>
          </a:xfrm>
          <a:prstGeom prst="rect">
            <a:avLst/>
          </a:prstGeom>
        </p:spPr>
      </p:pic>
      <p:pic>
        <p:nvPicPr>
          <p:cNvPr id="12" name="Picture 11" descr="A picture containing text, cat&#10;&#10;Description automatically generated">
            <a:extLst>
              <a:ext uri="{FF2B5EF4-FFF2-40B4-BE49-F238E27FC236}">
                <a16:creationId xmlns:a16="http://schemas.microsoft.com/office/drawing/2014/main" id="{F1BD4063-7DC5-DCDC-AD6A-FE51045F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796" y="1100801"/>
            <a:ext cx="5730139" cy="2066943"/>
          </a:xfrm>
          <a:prstGeom prst="rect">
            <a:avLst/>
          </a:prstGeom>
        </p:spPr>
      </p:pic>
      <p:sp>
        <p:nvSpPr>
          <p:cNvPr id="14" name="TextBox 13">
            <a:extLst>
              <a:ext uri="{FF2B5EF4-FFF2-40B4-BE49-F238E27FC236}">
                <a16:creationId xmlns:a16="http://schemas.microsoft.com/office/drawing/2014/main" id="{2F521B9F-5D79-329F-D88C-33BFF32C1303}"/>
              </a:ext>
            </a:extLst>
          </p:cNvPr>
          <p:cNvSpPr txBox="1"/>
          <p:nvPr/>
        </p:nvSpPr>
        <p:spPr>
          <a:xfrm>
            <a:off x="2343964" y="717728"/>
            <a:ext cx="1866024" cy="369332"/>
          </a:xfrm>
          <a:prstGeom prst="rect">
            <a:avLst/>
          </a:prstGeom>
          <a:noFill/>
        </p:spPr>
        <p:txBody>
          <a:bodyPr wrap="none" rtlCol="0">
            <a:spAutoFit/>
          </a:bodyPr>
          <a:lstStyle/>
          <a:p>
            <a:r>
              <a:rPr lang="en-US" dirty="0"/>
              <a:t>DALLE-2 | </a:t>
            </a:r>
            <a:r>
              <a:rPr lang="en-US" dirty="0" err="1"/>
              <a:t>OpenAI</a:t>
            </a:r>
            <a:endParaRPr lang="en-US" dirty="0"/>
          </a:p>
        </p:txBody>
      </p:sp>
      <p:sp>
        <p:nvSpPr>
          <p:cNvPr id="18" name="TextBox 17">
            <a:extLst>
              <a:ext uri="{FF2B5EF4-FFF2-40B4-BE49-F238E27FC236}">
                <a16:creationId xmlns:a16="http://schemas.microsoft.com/office/drawing/2014/main" id="{B5E7324D-C26A-FE8B-FC26-49BE18FEFCFC}"/>
              </a:ext>
            </a:extLst>
          </p:cNvPr>
          <p:cNvSpPr txBox="1"/>
          <p:nvPr/>
        </p:nvSpPr>
        <p:spPr>
          <a:xfrm>
            <a:off x="7982013" y="731469"/>
            <a:ext cx="2661562" cy="369332"/>
          </a:xfrm>
          <a:prstGeom prst="rect">
            <a:avLst/>
          </a:prstGeom>
          <a:noFill/>
        </p:spPr>
        <p:txBody>
          <a:bodyPr wrap="none" rtlCol="0">
            <a:spAutoFit/>
          </a:bodyPr>
          <a:lstStyle/>
          <a:p>
            <a:r>
              <a:rPr lang="en-US" dirty="0"/>
              <a:t>Imagen | Google Research</a:t>
            </a:r>
          </a:p>
        </p:txBody>
      </p:sp>
    </p:spTree>
    <p:extLst>
      <p:ext uri="{BB962C8B-B14F-4D97-AF65-F5344CB8AC3E}">
        <p14:creationId xmlns:p14="http://schemas.microsoft.com/office/powerpoint/2010/main" val="745481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10</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err="1"/>
              <a:t>unCLIP</a:t>
            </a:r>
            <a:r>
              <a:rPr lang="en-US" sz="3200" dirty="0"/>
              <a:t> Decoder Interpolation</a:t>
            </a:r>
          </a:p>
        </p:txBody>
      </p:sp>
      <p:sp>
        <p:nvSpPr>
          <p:cNvPr id="9" name="TextBox 8">
            <a:extLst>
              <a:ext uri="{FF2B5EF4-FFF2-40B4-BE49-F238E27FC236}">
                <a16:creationId xmlns:a16="http://schemas.microsoft.com/office/drawing/2014/main" id="{8DC2ADB3-2267-BDA0-7535-13C4A8135B0C}"/>
              </a:ext>
            </a:extLst>
          </p:cNvPr>
          <p:cNvSpPr txBox="1"/>
          <p:nvPr/>
        </p:nvSpPr>
        <p:spPr>
          <a:xfrm>
            <a:off x="7946572" y="1480457"/>
            <a:ext cx="385333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Modified GLIDE model to take CLIP embeddings in 4 extra tokens + GLIDE text encoder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enable better guidance, randomly drop CLIP embeddings 10% and text captions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 </a:t>
            </a:r>
            <a:r>
              <a:rPr lang="en-US" dirty="0" err="1"/>
              <a:t>upsampling</a:t>
            </a:r>
            <a:r>
              <a:rPr lang="en-US" dirty="0"/>
              <a:t> models: </a:t>
            </a:r>
          </a:p>
          <a:p>
            <a:pPr lvl="1"/>
            <a:r>
              <a:rPr lang="en-US" dirty="0"/>
              <a:t>64x64 -&gt; 256x256 -&gt; 1024x1024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 on random crop 1 / 4  of output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6" name="Picture 5" descr="A picture containing text, several&#10;&#10;Description automatically generated">
            <a:extLst>
              <a:ext uri="{FF2B5EF4-FFF2-40B4-BE49-F238E27FC236}">
                <a16:creationId xmlns:a16="http://schemas.microsoft.com/office/drawing/2014/main" id="{1CFF7110-45C3-B427-88E0-84BB5C0DD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56" y="941922"/>
            <a:ext cx="7286087" cy="4974155"/>
          </a:xfrm>
          <a:prstGeom prst="rect">
            <a:avLst/>
          </a:prstGeom>
        </p:spPr>
      </p:pic>
    </p:spTree>
    <p:extLst>
      <p:ext uri="{BB962C8B-B14F-4D97-AF65-F5344CB8AC3E}">
        <p14:creationId xmlns:p14="http://schemas.microsoft.com/office/powerpoint/2010/main" val="1304174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11</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Text Diff</a:t>
            </a:r>
          </a:p>
        </p:txBody>
      </p:sp>
      <p:pic>
        <p:nvPicPr>
          <p:cNvPr id="7" name="Picture 6" descr="Website&#10;&#10;Description automatically generated">
            <a:extLst>
              <a:ext uri="{FF2B5EF4-FFF2-40B4-BE49-F238E27FC236}">
                <a16:creationId xmlns:a16="http://schemas.microsoft.com/office/drawing/2014/main" id="{91D05D39-0CF3-FDBC-16F5-E15DC0DAA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722" y="849406"/>
            <a:ext cx="8024555" cy="5159187"/>
          </a:xfrm>
          <a:prstGeom prst="rect">
            <a:avLst/>
          </a:prstGeom>
        </p:spPr>
      </p:pic>
    </p:spTree>
    <p:extLst>
      <p:ext uri="{BB962C8B-B14F-4D97-AF65-F5344CB8AC3E}">
        <p14:creationId xmlns:p14="http://schemas.microsoft.com/office/powerpoint/2010/main" val="211926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12</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Importance of the Prior</a:t>
            </a:r>
          </a:p>
        </p:txBody>
      </p:sp>
      <p:pic>
        <p:nvPicPr>
          <p:cNvPr id="6" name="Picture 5" descr="A collage of photos of a person and a dog&#10;&#10;Description automatically generated with low confidence">
            <a:extLst>
              <a:ext uri="{FF2B5EF4-FFF2-40B4-BE49-F238E27FC236}">
                <a16:creationId xmlns:a16="http://schemas.microsoft.com/office/drawing/2014/main" id="{497BAFC1-A2E0-6AF3-62BC-4D2FED0D3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428" y="975147"/>
            <a:ext cx="7651143" cy="4907705"/>
          </a:xfrm>
          <a:prstGeom prst="rect">
            <a:avLst/>
          </a:prstGeom>
        </p:spPr>
      </p:pic>
    </p:spTree>
    <p:extLst>
      <p:ext uri="{BB962C8B-B14F-4D97-AF65-F5344CB8AC3E}">
        <p14:creationId xmlns:p14="http://schemas.microsoft.com/office/powerpoint/2010/main" val="572798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13</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Evaluation</a:t>
            </a:r>
          </a:p>
        </p:txBody>
      </p:sp>
      <p:pic>
        <p:nvPicPr>
          <p:cNvPr id="7" name="Picture 6" descr="Text&#10;&#10;Description automatically generated with medium confidence">
            <a:extLst>
              <a:ext uri="{FF2B5EF4-FFF2-40B4-BE49-F238E27FC236}">
                <a16:creationId xmlns:a16="http://schemas.microsoft.com/office/drawing/2014/main" id="{6A1C3FE1-B6BF-D3A8-6049-1036BA54A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983" y="1342167"/>
            <a:ext cx="5471634" cy="929721"/>
          </a:xfrm>
          <a:prstGeom prst="rect">
            <a:avLst/>
          </a:prstGeom>
        </p:spPr>
      </p:pic>
      <p:pic>
        <p:nvPicPr>
          <p:cNvPr id="9" name="Picture 8" descr="Table&#10;&#10;Description automatically generated">
            <a:extLst>
              <a:ext uri="{FF2B5EF4-FFF2-40B4-BE49-F238E27FC236}">
                <a16:creationId xmlns:a16="http://schemas.microsoft.com/office/drawing/2014/main" id="{E4EEF684-13F4-5DE0-4652-F0B83C39E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518" y="2271888"/>
            <a:ext cx="5814564" cy="3040643"/>
          </a:xfrm>
          <a:prstGeom prst="rect">
            <a:avLst/>
          </a:prstGeom>
        </p:spPr>
      </p:pic>
      <p:pic>
        <p:nvPicPr>
          <p:cNvPr id="11" name="Picture 10" descr="A picture containing different, bunch, several&#10;&#10;Description automatically generated">
            <a:extLst>
              <a:ext uri="{FF2B5EF4-FFF2-40B4-BE49-F238E27FC236}">
                <a16:creationId xmlns:a16="http://schemas.microsoft.com/office/drawing/2014/main" id="{7EC44665-9443-D52D-7EBC-FCB22C02B2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179" y="1341945"/>
            <a:ext cx="5237449" cy="2811355"/>
          </a:xfrm>
          <a:prstGeom prst="rect">
            <a:avLst/>
          </a:prstGeom>
        </p:spPr>
      </p:pic>
    </p:spTree>
    <p:extLst>
      <p:ext uri="{BB962C8B-B14F-4D97-AF65-F5344CB8AC3E}">
        <p14:creationId xmlns:p14="http://schemas.microsoft.com/office/powerpoint/2010/main" val="102403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14</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Poor Performance</a:t>
            </a:r>
          </a:p>
        </p:txBody>
      </p:sp>
      <p:pic>
        <p:nvPicPr>
          <p:cNvPr id="6" name="Picture 5" descr="A picture containing colorful, red, white&#10;&#10;Description automatically generated">
            <a:extLst>
              <a:ext uri="{FF2B5EF4-FFF2-40B4-BE49-F238E27FC236}">
                <a16:creationId xmlns:a16="http://schemas.microsoft.com/office/drawing/2014/main" id="{BDCDE829-70BD-459C-F3F6-CEDD13EAB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40" y="797838"/>
            <a:ext cx="6010915" cy="3371391"/>
          </a:xfrm>
          <a:prstGeom prst="rect">
            <a:avLst/>
          </a:prstGeom>
        </p:spPr>
      </p:pic>
      <p:pic>
        <p:nvPicPr>
          <p:cNvPr id="10" name="Picture 9">
            <a:extLst>
              <a:ext uri="{FF2B5EF4-FFF2-40B4-BE49-F238E27FC236}">
                <a16:creationId xmlns:a16="http://schemas.microsoft.com/office/drawing/2014/main" id="{59836BB2-1882-66AE-E4B4-E89D5695A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726" y="999131"/>
            <a:ext cx="5363177" cy="2968805"/>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0F7F5770-2219-E383-410C-AAD2E79FA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5483" y="4345513"/>
            <a:ext cx="6683319" cy="1714649"/>
          </a:xfrm>
          <a:prstGeom prst="rect">
            <a:avLst/>
          </a:prstGeom>
        </p:spPr>
      </p:pic>
    </p:spTree>
    <p:extLst>
      <p:ext uri="{BB962C8B-B14F-4D97-AF65-F5344CB8AC3E}">
        <p14:creationId xmlns:p14="http://schemas.microsoft.com/office/powerpoint/2010/main" val="172832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15</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Imagen</a:t>
            </a:r>
          </a:p>
        </p:txBody>
      </p:sp>
      <p:pic>
        <p:nvPicPr>
          <p:cNvPr id="7" name="Picture 6" descr="Diagram&#10;&#10;Description automatically generated">
            <a:extLst>
              <a:ext uri="{FF2B5EF4-FFF2-40B4-BE49-F238E27FC236}">
                <a16:creationId xmlns:a16="http://schemas.microsoft.com/office/drawing/2014/main" id="{6BB617D0-B3C7-7190-EA22-281EE8999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185" y="1151992"/>
            <a:ext cx="4822804" cy="4756491"/>
          </a:xfrm>
          <a:prstGeom prst="rect">
            <a:avLst/>
          </a:prstGeom>
        </p:spPr>
      </p:pic>
    </p:spTree>
    <p:extLst>
      <p:ext uri="{BB962C8B-B14F-4D97-AF65-F5344CB8AC3E}">
        <p14:creationId xmlns:p14="http://schemas.microsoft.com/office/powerpoint/2010/main" val="5899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16</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3939512" y="2767280"/>
            <a:ext cx="4312976" cy="1323439"/>
          </a:xfrm>
          <a:prstGeom prst="rect">
            <a:avLst/>
          </a:prstGeom>
          <a:noFill/>
        </p:spPr>
        <p:txBody>
          <a:bodyPr wrap="none" rtlCol="0">
            <a:spAutoFit/>
          </a:bodyPr>
          <a:lstStyle/>
          <a:p>
            <a:pPr algn="ctr"/>
            <a:r>
              <a:rPr lang="en-US" sz="4000" dirty="0"/>
              <a:t>Go to Imagen Paper</a:t>
            </a:r>
          </a:p>
          <a:p>
            <a:pPr algn="ctr"/>
            <a:r>
              <a:rPr lang="en-US" sz="4000" dirty="0"/>
              <a:t>Talk about Ethics</a:t>
            </a:r>
          </a:p>
        </p:txBody>
      </p:sp>
      <p:sp>
        <p:nvSpPr>
          <p:cNvPr id="5" name="Footer Placeholder 4">
            <a:extLst>
              <a:ext uri="{FF2B5EF4-FFF2-40B4-BE49-F238E27FC236}">
                <a16:creationId xmlns:a16="http://schemas.microsoft.com/office/drawing/2014/main" id="{EA8C0075-6658-0540-676B-16BA9C4EA7D5}"/>
              </a:ext>
            </a:extLst>
          </p:cNvPr>
          <p:cNvSpPr>
            <a:spLocks noGrp="1"/>
          </p:cNvSpPr>
          <p:nvPr>
            <p:ph type="ftr" sz="quarter" idx="11"/>
          </p:nvPr>
        </p:nvSpPr>
        <p:spPr/>
        <p:txBody>
          <a:bodyPr/>
          <a:lstStyle/>
          <a:p>
            <a:r>
              <a:rPr lang="en-US"/>
              <a:t>text-to-image generation</a:t>
            </a:r>
          </a:p>
        </p:txBody>
      </p:sp>
    </p:spTree>
    <p:extLst>
      <p:ext uri="{BB962C8B-B14F-4D97-AF65-F5344CB8AC3E}">
        <p14:creationId xmlns:p14="http://schemas.microsoft.com/office/powerpoint/2010/main" val="1508466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17</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624281" y="2721114"/>
            <a:ext cx="2499787" cy="707886"/>
          </a:xfrm>
          <a:prstGeom prst="rect">
            <a:avLst/>
          </a:prstGeom>
          <a:noFill/>
        </p:spPr>
        <p:txBody>
          <a:bodyPr wrap="none" rtlCol="0">
            <a:spAutoFit/>
          </a:bodyPr>
          <a:lstStyle/>
          <a:p>
            <a:pPr algn="ctr"/>
            <a:r>
              <a:rPr lang="en-US" sz="4000" dirty="0"/>
              <a:t>Thank you!</a:t>
            </a:r>
          </a:p>
        </p:txBody>
      </p:sp>
      <p:sp>
        <p:nvSpPr>
          <p:cNvPr id="5" name="Footer Placeholder 4">
            <a:extLst>
              <a:ext uri="{FF2B5EF4-FFF2-40B4-BE49-F238E27FC236}">
                <a16:creationId xmlns:a16="http://schemas.microsoft.com/office/drawing/2014/main" id="{EA8C0075-6658-0540-676B-16BA9C4EA7D5}"/>
              </a:ext>
            </a:extLst>
          </p:cNvPr>
          <p:cNvSpPr>
            <a:spLocks noGrp="1"/>
          </p:cNvSpPr>
          <p:nvPr>
            <p:ph type="ftr" sz="quarter" idx="11"/>
          </p:nvPr>
        </p:nvSpPr>
        <p:spPr/>
        <p:txBody>
          <a:bodyPr/>
          <a:lstStyle/>
          <a:p>
            <a:r>
              <a:rPr lang="en-US"/>
              <a:t>text-to-image generation</a:t>
            </a:r>
          </a:p>
        </p:txBody>
      </p:sp>
    </p:spTree>
    <p:extLst>
      <p:ext uri="{BB962C8B-B14F-4D97-AF65-F5344CB8AC3E}">
        <p14:creationId xmlns:p14="http://schemas.microsoft.com/office/powerpoint/2010/main" val="242178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B58D6-6102-444F-B284-A97ADD146268}"/>
              </a:ext>
            </a:extLst>
          </p:cNvPr>
          <p:cNvSpPr>
            <a:spLocks noGrp="1"/>
          </p:cNvSpPr>
          <p:nvPr>
            <p:ph type="sldNum" sz="quarter" idx="12"/>
          </p:nvPr>
        </p:nvSpPr>
        <p:spPr/>
        <p:txBody>
          <a:bodyPr/>
          <a:lstStyle/>
          <a:p>
            <a:fld id="{AA39AD06-24D5-4BD7-A5D9-D7D60C888695}" type="slidenum">
              <a:rPr lang="en-US" smtClean="0"/>
              <a:t>2</a:t>
            </a:fld>
            <a:endParaRPr lang="en-US"/>
          </a:p>
        </p:txBody>
      </p:sp>
      <p:sp>
        <p:nvSpPr>
          <p:cNvPr id="4" name="TextBox 3">
            <a:extLst>
              <a:ext uri="{FF2B5EF4-FFF2-40B4-BE49-F238E27FC236}">
                <a16:creationId xmlns:a16="http://schemas.microsoft.com/office/drawing/2014/main" id="{BD318587-C887-4F26-BCBB-B7A65BDC70CE}"/>
              </a:ext>
            </a:extLst>
          </p:cNvPr>
          <p:cNvSpPr txBox="1"/>
          <p:nvPr/>
        </p:nvSpPr>
        <p:spPr>
          <a:xfrm>
            <a:off x="4794169" y="33090"/>
            <a:ext cx="2160015" cy="707886"/>
          </a:xfrm>
          <a:prstGeom prst="rect">
            <a:avLst/>
          </a:prstGeom>
          <a:noFill/>
        </p:spPr>
        <p:txBody>
          <a:bodyPr wrap="none" rtlCol="0">
            <a:spAutoFit/>
          </a:bodyPr>
          <a:lstStyle/>
          <a:p>
            <a:r>
              <a:rPr lang="en-US" sz="4000" dirty="0"/>
              <a:t>Overview</a:t>
            </a:r>
          </a:p>
        </p:txBody>
      </p:sp>
      <p:sp>
        <p:nvSpPr>
          <p:cNvPr id="2" name="TextBox 1">
            <a:extLst>
              <a:ext uri="{FF2B5EF4-FFF2-40B4-BE49-F238E27FC236}">
                <a16:creationId xmlns:a16="http://schemas.microsoft.com/office/drawing/2014/main" id="{557B2BEC-6B5E-4F53-9856-F1A496EBCAFB}"/>
              </a:ext>
            </a:extLst>
          </p:cNvPr>
          <p:cNvSpPr txBox="1"/>
          <p:nvPr/>
        </p:nvSpPr>
        <p:spPr>
          <a:xfrm>
            <a:off x="937260" y="1074420"/>
            <a:ext cx="10447020" cy="18912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Overview of DALLE-2</a:t>
            </a:r>
          </a:p>
          <a:p>
            <a:pPr marL="285750" indent="-285750">
              <a:lnSpc>
                <a:spcPct val="150000"/>
              </a:lnSpc>
              <a:buFont typeface="Arial" panose="020B0604020202020204" pitchFamily="34" charset="0"/>
              <a:buChar char="•"/>
            </a:pPr>
            <a:r>
              <a:rPr lang="en-US" sz="2000" dirty="0"/>
              <a:t>Overview of Imagen</a:t>
            </a:r>
          </a:p>
          <a:p>
            <a:pPr marL="285750" indent="-285750">
              <a:lnSpc>
                <a:spcPct val="150000"/>
              </a:lnSpc>
              <a:buFont typeface="Arial" panose="020B0604020202020204" pitchFamily="34" charset="0"/>
              <a:buChar char="•"/>
            </a:pPr>
            <a:r>
              <a:rPr lang="en-US" sz="2000" dirty="0"/>
              <a:t>Ethical Issues</a:t>
            </a:r>
          </a:p>
          <a:p>
            <a:pPr marL="285750" indent="-285750">
              <a:lnSpc>
                <a:spcPct val="150000"/>
              </a:lnSpc>
              <a:buFont typeface="Arial" panose="020B0604020202020204" pitchFamily="34" charset="0"/>
              <a:buChar char="•"/>
            </a:pPr>
            <a:r>
              <a:rPr lang="en-US" sz="2000" dirty="0"/>
              <a:t>Discussion</a:t>
            </a:r>
          </a:p>
        </p:txBody>
      </p:sp>
      <p:sp>
        <p:nvSpPr>
          <p:cNvPr id="6" name="Footer Placeholder 5">
            <a:extLst>
              <a:ext uri="{FF2B5EF4-FFF2-40B4-BE49-F238E27FC236}">
                <a16:creationId xmlns:a16="http://schemas.microsoft.com/office/drawing/2014/main" id="{19D967CB-93D2-0145-C704-0800CD9C6B87}"/>
              </a:ext>
            </a:extLst>
          </p:cNvPr>
          <p:cNvSpPr>
            <a:spLocks noGrp="1"/>
          </p:cNvSpPr>
          <p:nvPr>
            <p:ph type="ftr" sz="quarter" idx="11"/>
          </p:nvPr>
        </p:nvSpPr>
        <p:spPr/>
        <p:txBody>
          <a:bodyPr/>
          <a:lstStyle/>
          <a:p>
            <a:r>
              <a:rPr lang="en-US"/>
              <a:t>text-to-image generation</a:t>
            </a:r>
          </a:p>
        </p:txBody>
      </p:sp>
    </p:spTree>
    <p:extLst>
      <p:ext uri="{BB962C8B-B14F-4D97-AF65-F5344CB8AC3E}">
        <p14:creationId xmlns:p14="http://schemas.microsoft.com/office/powerpoint/2010/main" val="307129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3</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CLIP: Contrastive Language–Image Pre-training</a:t>
            </a:r>
          </a:p>
        </p:txBody>
      </p:sp>
      <p:pic>
        <p:nvPicPr>
          <p:cNvPr id="7" name="Picture 6" descr="Graphical user interface, diagram&#10;&#10;Description automatically generated">
            <a:extLst>
              <a:ext uri="{FF2B5EF4-FFF2-40B4-BE49-F238E27FC236}">
                <a16:creationId xmlns:a16="http://schemas.microsoft.com/office/drawing/2014/main" id="{148C1036-F171-D37F-C412-B551AF282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9" y="1546494"/>
            <a:ext cx="3738138" cy="2881881"/>
          </a:xfrm>
          <a:prstGeom prst="rect">
            <a:avLst/>
          </a:prstGeom>
        </p:spPr>
      </p:pic>
      <p:sp>
        <p:nvSpPr>
          <p:cNvPr id="8" name="TextBox 7">
            <a:extLst>
              <a:ext uri="{FF2B5EF4-FFF2-40B4-BE49-F238E27FC236}">
                <a16:creationId xmlns:a16="http://schemas.microsoft.com/office/drawing/2014/main" id="{27EAB712-8201-9CD4-06DD-1CC9AAD9FF05}"/>
              </a:ext>
            </a:extLst>
          </p:cNvPr>
          <p:cNvSpPr txBox="1"/>
          <p:nvPr/>
        </p:nvSpPr>
        <p:spPr>
          <a:xfrm>
            <a:off x="87086" y="6106882"/>
            <a:ext cx="8186857" cy="246221"/>
          </a:xfrm>
          <a:prstGeom prst="rect">
            <a:avLst/>
          </a:prstGeom>
          <a:noFill/>
        </p:spPr>
        <p:txBody>
          <a:bodyPr wrap="none" rtlCol="0">
            <a:spAutoFit/>
          </a:bodyPr>
          <a:lstStyle/>
          <a:p>
            <a:r>
              <a:rPr lang="en-US" sz="1000" dirty="0"/>
              <a:t>Radford, Alec, et al. "Learning transferable visual models from natural language supervision." International Conference on Machine Learning. PMLR, 2021.</a:t>
            </a:r>
          </a:p>
        </p:txBody>
      </p:sp>
      <p:pic>
        <p:nvPicPr>
          <p:cNvPr id="10" name="Picture 9" descr="Diagram&#10;&#10;Description automatically generated">
            <a:extLst>
              <a:ext uri="{FF2B5EF4-FFF2-40B4-BE49-F238E27FC236}">
                <a16:creationId xmlns:a16="http://schemas.microsoft.com/office/drawing/2014/main" id="{2D2E80B5-609B-464A-F03B-EC8A4AD33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3151" y="1859354"/>
            <a:ext cx="3631297" cy="2569021"/>
          </a:xfrm>
          <a:prstGeom prst="rect">
            <a:avLst/>
          </a:prstGeom>
        </p:spPr>
      </p:pic>
      <p:pic>
        <p:nvPicPr>
          <p:cNvPr id="12" name="Picture 11" descr="Diagram&#10;&#10;Description automatically generated">
            <a:extLst>
              <a:ext uri="{FF2B5EF4-FFF2-40B4-BE49-F238E27FC236}">
                <a16:creationId xmlns:a16="http://schemas.microsoft.com/office/drawing/2014/main" id="{8884D98E-17A4-8222-C9A5-A4ED2E0E23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943" y="1915142"/>
            <a:ext cx="3721650" cy="2810317"/>
          </a:xfrm>
          <a:prstGeom prst="rect">
            <a:avLst/>
          </a:prstGeom>
        </p:spPr>
      </p:pic>
    </p:spTree>
    <p:extLst>
      <p:ext uri="{BB962C8B-B14F-4D97-AF65-F5344CB8AC3E}">
        <p14:creationId xmlns:p14="http://schemas.microsoft.com/office/powerpoint/2010/main" val="91136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4</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DALLE2 Architecture</a:t>
            </a:r>
          </a:p>
        </p:txBody>
      </p:sp>
      <p:pic>
        <p:nvPicPr>
          <p:cNvPr id="7" name="Picture 6" descr="Diagram&#10;&#10;Description automatically generated">
            <a:extLst>
              <a:ext uri="{FF2B5EF4-FFF2-40B4-BE49-F238E27FC236}">
                <a16:creationId xmlns:a16="http://schemas.microsoft.com/office/drawing/2014/main" id="{E38853B9-659C-7589-4DB3-22935E215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51" y="1316547"/>
            <a:ext cx="10136297" cy="4224906"/>
          </a:xfrm>
          <a:prstGeom prst="rect">
            <a:avLst/>
          </a:prstGeom>
        </p:spPr>
      </p:pic>
    </p:spTree>
    <p:extLst>
      <p:ext uri="{BB962C8B-B14F-4D97-AF65-F5344CB8AC3E}">
        <p14:creationId xmlns:p14="http://schemas.microsoft.com/office/powerpoint/2010/main" val="1073244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5</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err="1"/>
              <a:t>unCLIP</a:t>
            </a:r>
            <a:endParaRPr lang="en-US" sz="3200" dirty="0"/>
          </a:p>
        </p:txBody>
      </p:sp>
      <p:pic>
        <p:nvPicPr>
          <p:cNvPr id="6" name="Picture 5" descr="Diagram&#10;&#10;Description automatically generated">
            <a:extLst>
              <a:ext uri="{FF2B5EF4-FFF2-40B4-BE49-F238E27FC236}">
                <a16:creationId xmlns:a16="http://schemas.microsoft.com/office/drawing/2014/main" id="{B5D6B9F3-8FB2-5CFA-44ED-31168AA33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00" y="1088964"/>
            <a:ext cx="10526713" cy="4201492"/>
          </a:xfrm>
          <a:prstGeom prst="rect">
            <a:avLst/>
          </a:prstGeom>
        </p:spPr>
      </p:pic>
    </p:spTree>
    <p:extLst>
      <p:ext uri="{BB962C8B-B14F-4D97-AF65-F5344CB8AC3E}">
        <p14:creationId xmlns:p14="http://schemas.microsoft.com/office/powerpoint/2010/main" val="365253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6</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err="1"/>
              <a:t>unCLIP</a:t>
            </a:r>
            <a:r>
              <a:rPr lang="en-US" sz="3200" dirty="0"/>
              <a:t> Decoder</a:t>
            </a:r>
          </a:p>
        </p:txBody>
      </p:sp>
      <p:pic>
        <p:nvPicPr>
          <p:cNvPr id="7" name="Picture 6" descr="Diagram&#10;&#10;Description automatically generated">
            <a:extLst>
              <a:ext uri="{FF2B5EF4-FFF2-40B4-BE49-F238E27FC236}">
                <a16:creationId xmlns:a16="http://schemas.microsoft.com/office/drawing/2014/main" id="{B84424FE-6993-3B0C-B79C-AC6B1EF4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6" y="1305135"/>
            <a:ext cx="7479200" cy="4247729"/>
          </a:xfrm>
          <a:prstGeom prst="rect">
            <a:avLst/>
          </a:prstGeom>
        </p:spPr>
      </p:pic>
      <p:sp>
        <p:nvSpPr>
          <p:cNvPr id="9" name="TextBox 8">
            <a:extLst>
              <a:ext uri="{FF2B5EF4-FFF2-40B4-BE49-F238E27FC236}">
                <a16:creationId xmlns:a16="http://schemas.microsoft.com/office/drawing/2014/main" id="{8DC2ADB3-2267-BDA0-7535-13C4A8135B0C}"/>
              </a:ext>
            </a:extLst>
          </p:cNvPr>
          <p:cNvSpPr txBox="1"/>
          <p:nvPr/>
        </p:nvSpPr>
        <p:spPr>
          <a:xfrm>
            <a:off x="7946572" y="1480457"/>
            <a:ext cx="385333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Modified GLIDE model to take CLIP embeddings in 4 extra tokens + GLIDE text encoder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enable better guidance, randomly drop CLIP embeddings 10% and text captions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 </a:t>
            </a:r>
            <a:r>
              <a:rPr lang="en-US" dirty="0" err="1"/>
              <a:t>upsampling</a:t>
            </a:r>
            <a:r>
              <a:rPr lang="en-US" dirty="0"/>
              <a:t> models: </a:t>
            </a:r>
          </a:p>
          <a:p>
            <a:pPr lvl="1"/>
            <a:r>
              <a:rPr lang="en-US" dirty="0"/>
              <a:t>64x64 -&gt; 256x256 -&gt; 1024x1024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 on random crop 1 / 4  of output size</a:t>
            </a:r>
          </a:p>
          <a:p>
            <a:endParaRPr lang="en-US" dirty="0"/>
          </a:p>
        </p:txBody>
      </p:sp>
    </p:spTree>
    <p:extLst>
      <p:ext uri="{BB962C8B-B14F-4D97-AF65-F5344CB8AC3E}">
        <p14:creationId xmlns:p14="http://schemas.microsoft.com/office/powerpoint/2010/main" val="59068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7</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Priors</a:t>
            </a:r>
          </a:p>
        </p:txBody>
      </p:sp>
      <p:pic>
        <p:nvPicPr>
          <p:cNvPr id="6" name="Picture 5" descr="Diagram&#10;&#10;Description automatically generated">
            <a:extLst>
              <a:ext uri="{FF2B5EF4-FFF2-40B4-BE49-F238E27FC236}">
                <a16:creationId xmlns:a16="http://schemas.microsoft.com/office/drawing/2014/main" id="{0A5169D8-47D2-4CB4-A5D7-4F6974749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66" y="952941"/>
            <a:ext cx="6934438" cy="5104517"/>
          </a:xfrm>
          <a:prstGeom prst="rect">
            <a:avLst/>
          </a:prstGeom>
        </p:spPr>
      </p:pic>
      <p:sp>
        <p:nvSpPr>
          <p:cNvPr id="8" name="TextBox 7">
            <a:extLst>
              <a:ext uri="{FF2B5EF4-FFF2-40B4-BE49-F238E27FC236}">
                <a16:creationId xmlns:a16="http://schemas.microsoft.com/office/drawing/2014/main" id="{152DDE35-6DFB-E41D-58AA-6939A41FFDD9}"/>
              </a:ext>
            </a:extLst>
          </p:cNvPr>
          <p:cNvSpPr txBox="1"/>
          <p:nvPr/>
        </p:nvSpPr>
        <p:spPr>
          <a:xfrm>
            <a:off x="7859486" y="1186543"/>
            <a:ext cx="4113548" cy="4801314"/>
          </a:xfrm>
          <a:prstGeom prst="rect">
            <a:avLst/>
          </a:prstGeom>
          <a:noFill/>
        </p:spPr>
        <p:txBody>
          <a:bodyPr wrap="square" rtlCol="0">
            <a:spAutoFit/>
          </a:bodyPr>
          <a:lstStyle/>
          <a:p>
            <a:r>
              <a:rPr lang="en-US" u="sng" dirty="0"/>
              <a:t>Autoregressive Prior</a:t>
            </a:r>
          </a:p>
          <a:p>
            <a:pPr marL="285750" indent="-285750">
              <a:buFontTx/>
              <a:buChar char="-"/>
            </a:pPr>
            <a:r>
              <a:rPr lang="en-US" dirty="0"/>
              <a:t>PCA applied to embeddings </a:t>
            </a:r>
            <a:r>
              <a:rPr lang="en-US" dirty="0" err="1"/>
              <a:t>z_i</a:t>
            </a:r>
            <a:r>
              <a:rPr lang="en-US" dirty="0"/>
              <a:t> and used at 319 dim for better training stability</a:t>
            </a:r>
          </a:p>
          <a:p>
            <a:pPr marL="285750" indent="-285750">
              <a:buFontTx/>
              <a:buChar char="-"/>
            </a:pPr>
            <a:r>
              <a:rPr lang="en-US" dirty="0"/>
              <a:t>Add text captions as prefix</a:t>
            </a:r>
          </a:p>
          <a:p>
            <a:pPr marL="285750" indent="-285750">
              <a:buFontTx/>
              <a:buChar char="-"/>
            </a:pPr>
            <a:r>
              <a:rPr lang="en-US" dirty="0"/>
              <a:t>Text Transformer – Encoder/Decoder (24 Blocks) </a:t>
            </a:r>
          </a:p>
          <a:p>
            <a:endParaRPr lang="en-US" dirty="0"/>
          </a:p>
          <a:p>
            <a:r>
              <a:rPr lang="en-US" u="sng" dirty="0"/>
              <a:t>Diffusion Prior</a:t>
            </a:r>
          </a:p>
          <a:p>
            <a:pPr marL="285750" indent="-285750">
              <a:buFontTx/>
              <a:buChar char="-"/>
            </a:pPr>
            <a:r>
              <a:rPr lang="en-US" dirty="0"/>
              <a:t>Decoder only transformer</a:t>
            </a:r>
          </a:p>
          <a:p>
            <a:pPr marL="285750" indent="-285750">
              <a:buFontTx/>
              <a:buChar char="-"/>
            </a:pPr>
            <a:r>
              <a:rPr lang="en-US" dirty="0"/>
              <a:t>Combined input: encoder text + CLIP embedding + timestamp + noised </a:t>
            </a:r>
            <a:r>
              <a:rPr lang="en-US" dirty="0" err="1"/>
              <a:t>z_i</a:t>
            </a:r>
            <a:endParaRPr lang="en-US" dirty="0"/>
          </a:p>
          <a:p>
            <a:pPr marL="742950" lvl="1" indent="-285750">
              <a:buFontTx/>
              <a:buChar char="-"/>
            </a:pPr>
            <a:r>
              <a:rPr lang="en-US" dirty="0"/>
              <a:t>Output: </a:t>
            </a:r>
            <a:r>
              <a:rPr lang="en-US" dirty="0" err="1"/>
              <a:t>unnoised</a:t>
            </a:r>
            <a:r>
              <a:rPr lang="en-US" dirty="0"/>
              <a:t> </a:t>
            </a:r>
            <a:r>
              <a:rPr lang="en-US" dirty="0" err="1"/>
              <a:t>z_i</a:t>
            </a:r>
            <a:endParaRPr lang="en-US" dirty="0"/>
          </a:p>
          <a:p>
            <a:pPr marL="285750" indent="-285750">
              <a:buFontTx/>
              <a:buChar char="-"/>
            </a:pPr>
            <a:r>
              <a:rPr lang="en-US" dirty="0"/>
              <a:t>Generate 2 samples of </a:t>
            </a:r>
            <a:r>
              <a:rPr lang="en-US" dirty="0" err="1"/>
              <a:t>z_i</a:t>
            </a:r>
            <a:r>
              <a:rPr lang="en-US" dirty="0"/>
              <a:t> and use one with the best dot product with </a:t>
            </a:r>
            <a:r>
              <a:rPr lang="en-US" dirty="0" err="1"/>
              <a:t>z_i</a:t>
            </a:r>
            <a:endParaRPr lang="en-US" dirty="0"/>
          </a:p>
          <a:p>
            <a:endParaRPr lang="en-US" dirty="0"/>
          </a:p>
          <a:p>
            <a:endParaRPr lang="en-US" dirty="0"/>
          </a:p>
        </p:txBody>
      </p:sp>
    </p:spTree>
    <p:extLst>
      <p:ext uri="{BB962C8B-B14F-4D97-AF65-F5344CB8AC3E}">
        <p14:creationId xmlns:p14="http://schemas.microsoft.com/office/powerpoint/2010/main" val="1615801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8</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Priors</a:t>
            </a:r>
          </a:p>
        </p:txBody>
      </p:sp>
      <p:pic>
        <p:nvPicPr>
          <p:cNvPr id="6" name="Picture 5" descr="Diagram&#10;&#10;Description automatically generated">
            <a:extLst>
              <a:ext uri="{FF2B5EF4-FFF2-40B4-BE49-F238E27FC236}">
                <a16:creationId xmlns:a16="http://schemas.microsoft.com/office/drawing/2014/main" id="{0A5169D8-47D2-4CB4-A5D7-4F6974749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66" y="952941"/>
            <a:ext cx="6934438" cy="5104517"/>
          </a:xfrm>
          <a:prstGeom prst="rect">
            <a:avLst/>
          </a:prstGeom>
        </p:spPr>
      </p:pic>
      <p:sp>
        <p:nvSpPr>
          <p:cNvPr id="8" name="TextBox 7">
            <a:extLst>
              <a:ext uri="{FF2B5EF4-FFF2-40B4-BE49-F238E27FC236}">
                <a16:creationId xmlns:a16="http://schemas.microsoft.com/office/drawing/2014/main" id="{152DDE35-6DFB-E41D-58AA-6939A41FFDD9}"/>
              </a:ext>
            </a:extLst>
          </p:cNvPr>
          <p:cNvSpPr txBox="1"/>
          <p:nvPr/>
        </p:nvSpPr>
        <p:spPr>
          <a:xfrm>
            <a:off x="7859486" y="1186543"/>
            <a:ext cx="4113548" cy="4801314"/>
          </a:xfrm>
          <a:prstGeom prst="rect">
            <a:avLst/>
          </a:prstGeom>
          <a:noFill/>
        </p:spPr>
        <p:txBody>
          <a:bodyPr wrap="square" rtlCol="0">
            <a:spAutoFit/>
          </a:bodyPr>
          <a:lstStyle/>
          <a:p>
            <a:r>
              <a:rPr lang="en-US" u="sng" dirty="0"/>
              <a:t>Autoregressive Prior</a:t>
            </a:r>
          </a:p>
          <a:p>
            <a:pPr marL="285750" indent="-285750">
              <a:buFontTx/>
              <a:buChar char="-"/>
            </a:pPr>
            <a:r>
              <a:rPr lang="en-US" dirty="0"/>
              <a:t>PCA applied to embeddings </a:t>
            </a:r>
            <a:r>
              <a:rPr lang="en-US" dirty="0" err="1"/>
              <a:t>z_i</a:t>
            </a:r>
            <a:r>
              <a:rPr lang="en-US" dirty="0"/>
              <a:t> and used at 319 dim for better training stability</a:t>
            </a:r>
          </a:p>
          <a:p>
            <a:pPr marL="285750" indent="-285750">
              <a:buFontTx/>
              <a:buChar char="-"/>
            </a:pPr>
            <a:r>
              <a:rPr lang="en-US" dirty="0"/>
              <a:t>Add text captions as prefix</a:t>
            </a:r>
          </a:p>
          <a:p>
            <a:pPr marL="285750" indent="-285750">
              <a:buFontTx/>
              <a:buChar char="-"/>
            </a:pPr>
            <a:r>
              <a:rPr lang="en-US" dirty="0"/>
              <a:t>Text Transformer – Encoder/Decoder (24 Blocks) </a:t>
            </a:r>
          </a:p>
          <a:p>
            <a:endParaRPr lang="en-US" dirty="0"/>
          </a:p>
          <a:p>
            <a:r>
              <a:rPr lang="en-US" u="sng" dirty="0"/>
              <a:t>Diffusion Prior</a:t>
            </a:r>
          </a:p>
          <a:p>
            <a:pPr marL="285750" indent="-285750">
              <a:buFontTx/>
              <a:buChar char="-"/>
            </a:pPr>
            <a:r>
              <a:rPr lang="en-US" dirty="0"/>
              <a:t>Decoder only transformer</a:t>
            </a:r>
          </a:p>
          <a:p>
            <a:pPr marL="285750" indent="-285750">
              <a:buFontTx/>
              <a:buChar char="-"/>
            </a:pPr>
            <a:r>
              <a:rPr lang="en-US" dirty="0"/>
              <a:t>Combined input: encoder text + CLIP embedding + timestamp + noised </a:t>
            </a:r>
            <a:r>
              <a:rPr lang="en-US" dirty="0" err="1"/>
              <a:t>z_i</a:t>
            </a:r>
            <a:endParaRPr lang="en-US" dirty="0"/>
          </a:p>
          <a:p>
            <a:pPr marL="742950" lvl="1" indent="-285750">
              <a:buFontTx/>
              <a:buChar char="-"/>
            </a:pPr>
            <a:r>
              <a:rPr lang="en-US" dirty="0"/>
              <a:t>Output: </a:t>
            </a:r>
            <a:r>
              <a:rPr lang="en-US" dirty="0" err="1"/>
              <a:t>unnoised</a:t>
            </a:r>
            <a:r>
              <a:rPr lang="en-US" dirty="0"/>
              <a:t> </a:t>
            </a:r>
            <a:r>
              <a:rPr lang="en-US" dirty="0" err="1"/>
              <a:t>z_i</a:t>
            </a:r>
            <a:endParaRPr lang="en-US" dirty="0"/>
          </a:p>
          <a:p>
            <a:pPr marL="285750" indent="-285750">
              <a:buFontTx/>
              <a:buChar char="-"/>
            </a:pPr>
            <a:r>
              <a:rPr lang="en-US" dirty="0"/>
              <a:t>Generate 2 samples of </a:t>
            </a:r>
            <a:r>
              <a:rPr lang="en-US" dirty="0" err="1"/>
              <a:t>z_i</a:t>
            </a:r>
            <a:r>
              <a:rPr lang="en-US" dirty="0"/>
              <a:t> and use one with the best dot product with </a:t>
            </a:r>
            <a:r>
              <a:rPr lang="en-US" dirty="0" err="1"/>
              <a:t>z_i</a:t>
            </a:r>
            <a:endParaRPr lang="en-US" dirty="0"/>
          </a:p>
          <a:p>
            <a:endParaRPr lang="en-US" dirty="0"/>
          </a:p>
          <a:p>
            <a:endParaRPr lang="en-US" dirty="0"/>
          </a:p>
        </p:txBody>
      </p:sp>
    </p:spTree>
    <p:extLst>
      <p:ext uri="{BB962C8B-B14F-4D97-AF65-F5344CB8AC3E}">
        <p14:creationId xmlns:p14="http://schemas.microsoft.com/office/powerpoint/2010/main" val="639518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0D0D0-E5B9-8901-26A5-920FB591B104}"/>
              </a:ext>
            </a:extLst>
          </p:cNvPr>
          <p:cNvSpPr>
            <a:spLocks noGrp="1"/>
          </p:cNvSpPr>
          <p:nvPr>
            <p:ph type="ftr" sz="quarter" idx="11"/>
          </p:nvPr>
        </p:nvSpPr>
        <p:spPr/>
        <p:txBody>
          <a:bodyPr/>
          <a:lstStyle/>
          <a:p>
            <a:r>
              <a:rPr lang="en-US"/>
              <a:t>text-to-image generation</a:t>
            </a:r>
          </a:p>
        </p:txBody>
      </p:sp>
      <p:sp>
        <p:nvSpPr>
          <p:cNvPr id="3" name="Slide Number Placeholder 2">
            <a:extLst>
              <a:ext uri="{FF2B5EF4-FFF2-40B4-BE49-F238E27FC236}">
                <a16:creationId xmlns:a16="http://schemas.microsoft.com/office/drawing/2014/main" id="{893735C8-2D3E-30F8-053D-D69D3B2A54D0}"/>
              </a:ext>
            </a:extLst>
          </p:cNvPr>
          <p:cNvSpPr>
            <a:spLocks noGrp="1"/>
          </p:cNvSpPr>
          <p:nvPr>
            <p:ph type="sldNum" sz="quarter" idx="12"/>
          </p:nvPr>
        </p:nvSpPr>
        <p:spPr/>
        <p:txBody>
          <a:bodyPr/>
          <a:lstStyle/>
          <a:p>
            <a:fld id="{AA39AD06-24D5-4BD7-A5D9-D7D60C888695}" type="slidenum">
              <a:rPr lang="en-US" smtClean="0"/>
              <a:t>9</a:t>
            </a:fld>
            <a:endParaRPr lang="en-US"/>
          </a:p>
        </p:txBody>
      </p:sp>
      <p:sp>
        <p:nvSpPr>
          <p:cNvPr id="4" name="TextBox 3">
            <a:extLst>
              <a:ext uri="{FF2B5EF4-FFF2-40B4-BE49-F238E27FC236}">
                <a16:creationId xmlns:a16="http://schemas.microsoft.com/office/drawing/2014/main" id="{DEC3EE2E-2F55-E26D-BE85-6B02EA14DFC1}"/>
              </a:ext>
            </a:extLst>
          </p:cNvPr>
          <p:cNvSpPr txBox="1"/>
          <p:nvPr/>
        </p:nvSpPr>
        <p:spPr>
          <a:xfrm>
            <a:off x="392097" y="213063"/>
            <a:ext cx="11407806" cy="584775"/>
          </a:xfrm>
          <a:prstGeom prst="rect">
            <a:avLst/>
          </a:prstGeom>
          <a:noFill/>
        </p:spPr>
        <p:txBody>
          <a:bodyPr wrap="square" rtlCol="0">
            <a:spAutoFit/>
          </a:bodyPr>
          <a:lstStyle/>
          <a:p>
            <a:pPr algn="ctr"/>
            <a:r>
              <a:rPr lang="en-US" sz="3200" dirty="0"/>
              <a:t>Priors</a:t>
            </a:r>
          </a:p>
        </p:txBody>
      </p:sp>
      <p:sp>
        <p:nvSpPr>
          <p:cNvPr id="8" name="TextBox 7">
            <a:extLst>
              <a:ext uri="{FF2B5EF4-FFF2-40B4-BE49-F238E27FC236}">
                <a16:creationId xmlns:a16="http://schemas.microsoft.com/office/drawing/2014/main" id="{152DDE35-6DFB-E41D-58AA-6939A41FFDD9}"/>
              </a:ext>
            </a:extLst>
          </p:cNvPr>
          <p:cNvSpPr txBox="1"/>
          <p:nvPr/>
        </p:nvSpPr>
        <p:spPr>
          <a:xfrm>
            <a:off x="7859486" y="1186543"/>
            <a:ext cx="4113548" cy="4801314"/>
          </a:xfrm>
          <a:prstGeom prst="rect">
            <a:avLst/>
          </a:prstGeom>
          <a:noFill/>
        </p:spPr>
        <p:txBody>
          <a:bodyPr wrap="square" rtlCol="0">
            <a:spAutoFit/>
          </a:bodyPr>
          <a:lstStyle/>
          <a:p>
            <a:r>
              <a:rPr lang="en-US" u="sng" dirty="0"/>
              <a:t>Autoregressive Prior</a:t>
            </a:r>
          </a:p>
          <a:p>
            <a:pPr marL="285750" indent="-285750">
              <a:buFontTx/>
              <a:buChar char="-"/>
            </a:pPr>
            <a:r>
              <a:rPr lang="en-US" dirty="0"/>
              <a:t>PCA applied to embeddings </a:t>
            </a:r>
            <a:r>
              <a:rPr lang="en-US" dirty="0" err="1"/>
              <a:t>z_i</a:t>
            </a:r>
            <a:r>
              <a:rPr lang="en-US" dirty="0"/>
              <a:t> and used at 319 dim for better training stability</a:t>
            </a:r>
          </a:p>
          <a:p>
            <a:pPr marL="285750" indent="-285750">
              <a:buFontTx/>
              <a:buChar char="-"/>
            </a:pPr>
            <a:r>
              <a:rPr lang="en-US" dirty="0"/>
              <a:t>Add text captions as prefix</a:t>
            </a:r>
          </a:p>
          <a:p>
            <a:pPr marL="285750" indent="-285750">
              <a:buFontTx/>
              <a:buChar char="-"/>
            </a:pPr>
            <a:r>
              <a:rPr lang="en-US" dirty="0"/>
              <a:t>Text Transformer – Encoder/Decoder (24 Blocks) </a:t>
            </a:r>
          </a:p>
          <a:p>
            <a:endParaRPr lang="en-US" dirty="0"/>
          </a:p>
          <a:p>
            <a:r>
              <a:rPr lang="en-US" u="sng" dirty="0"/>
              <a:t>Diffusion Prior</a:t>
            </a:r>
          </a:p>
          <a:p>
            <a:pPr marL="285750" indent="-285750">
              <a:buFontTx/>
              <a:buChar char="-"/>
            </a:pPr>
            <a:r>
              <a:rPr lang="en-US" dirty="0"/>
              <a:t>Decoder only transformer</a:t>
            </a:r>
          </a:p>
          <a:p>
            <a:pPr marL="285750" indent="-285750">
              <a:buFontTx/>
              <a:buChar char="-"/>
            </a:pPr>
            <a:r>
              <a:rPr lang="en-US" dirty="0"/>
              <a:t>Combined input: encoder text + CLIP embedding + timestamp + noised </a:t>
            </a:r>
            <a:r>
              <a:rPr lang="en-US" dirty="0" err="1"/>
              <a:t>z_i</a:t>
            </a:r>
            <a:endParaRPr lang="en-US" dirty="0"/>
          </a:p>
          <a:p>
            <a:pPr marL="742950" lvl="1" indent="-285750">
              <a:buFontTx/>
              <a:buChar char="-"/>
            </a:pPr>
            <a:r>
              <a:rPr lang="en-US" dirty="0"/>
              <a:t>Output: </a:t>
            </a:r>
            <a:r>
              <a:rPr lang="en-US" dirty="0" err="1"/>
              <a:t>unnoised</a:t>
            </a:r>
            <a:r>
              <a:rPr lang="en-US" dirty="0"/>
              <a:t> </a:t>
            </a:r>
            <a:r>
              <a:rPr lang="en-US" dirty="0" err="1"/>
              <a:t>z_i</a:t>
            </a:r>
            <a:endParaRPr lang="en-US" dirty="0"/>
          </a:p>
          <a:p>
            <a:pPr marL="285750" indent="-285750">
              <a:buFontTx/>
              <a:buChar char="-"/>
            </a:pPr>
            <a:r>
              <a:rPr lang="en-US" dirty="0"/>
              <a:t>Generate 2 samples of </a:t>
            </a:r>
            <a:r>
              <a:rPr lang="en-US" dirty="0" err="1"/>
              <a:t>z_i</a:t>
            </a:r>
            <a:r>
              <a:rPr lang="en-US" dirty="0"/>
              <a:t> and use one with the best dot product with </a:t>
            </a:r>
            <a:r>
              <a:rPr lang="en-US" dirty="0" err="1"/>
              <a:t>z_i</a:t>
            </a:r>
            <a:endParaRPr lang="en-US" dirty="0"/>
          </a:p>
          <a:p>
            <a:endParaRPr lang="en-US" dirty="0"/>
          </a:p>
          <a:p>
            <a:endParaRPr lang="en-US" dirty="0"/>
          </a:p>
        </p:txBody>
      </p:sp>
      <p:pic>
        <p:nvPicPr>
          <p:cNvPr id="7" name="Picture 6" descr="A picture containing calendar&#10;&#10;Description automatically generated">
            <a:extLst>
              <a:ext uri="{FF2B5EF4-FFF2-40B4-BE49-F238E27FC236}">
                <a16:creationId xmlns:a16="http://schemas.microsoft.com/office/drawing/2014/main" id="{D7FC1B7B-54C2-1C8C-17C3-4384670AE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58" y="976172"/>
            <a:ext cx="6720924" cy="4586428"/>
          </a:xfrm>
          <a:prstGeom prst="rect">
            <a:avLst/>
          </a:prstGeom>
        </p:spPr>
      </p:pic>
    </p:spTree>
    <p:extLst>
      <p:ext uri="{BB962C8B-B14F-4D97-AF65-F5344CB8AC3E}">
        <p14:creationId xmlns:p14="http://schemas.microsoft.com/office/powerpoint/2010/main" val="401039573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6869</TotalTime>
  <Words>1704</Words>
  <Application>Microsoft Office PowerPoint</Application>
  <PresentationFormat>Widescreen</PresentationFormat>
  <Paragraphs>194</Paragraphs>
  <Slides>17</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Arial</vt:lpstr>
      <vt:lpstr>Calibri</vt:lpstr>
      <vt:lpstr>Calibri Light</vt:lpstr>
      <vt:lpstr>Charter</vt:lpstr>
      <vt:lpstr>CMR10</vt:lpstr>
      <vt:lpstr>CMSY10</vt:lpstr>
      <vt:lpstr>ColfaxAI</vt:lpstr>
      <vt:lpstr>Helvetica Neue</vt:lpstr>
      <vt:lpstr>NimbusRomNo9L-Regu</vt:lpstr>
      <vt:lpstr>NimbusRomNo9L-ReguItal</vt:lpstr>
      <vt:lpstr>Retrospect</vt:lpstr>
      <vt:lpstr>Text-to-Image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 and 〖Revisited Rainbow〗^1</dc:title>
  <dc:creator>LaGrow, Theodore J</dc:creator>
  <cp:lastModifiedBy>LaGrow, Theodore J</cp:lastModifiedBy>
  <cp:revision>31</cp:revision>
  <dcterms:created xsi:type="dcterms:W3CDTF">2021-07-09T13:39:56Z</dcterms:created>
  <dcterms:modified xsi:type="dcterms:W3CDTF">2022-06-17T17:05:49Z</dcterms:modified>
</cp:coreProperties>
</file>